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v" ContentType="video/x-ms-wmv"/>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360" r:id="rId3"/>
    <p:sldId id="357" r:id="rId5"/>
    <p:sldId id="427" r:id="rId6"/>
    <p:sldId id="387" r:id="rId7"/>
    <p:sldId id="323" r:id="rId8"/>
    <p:sldId id="282" r:id="rId9"/>
    <p:sldId id="276" r:id="rId10"/>
    <p:sldId id="277" r:id="rId11"/>
    <p:sldId id="287" r:id="rId12"/>
    <p:sldId id="280" r:id="rId13"/>
    <p:sldId id="456" r:id="rId14"/>
    <p:sldId id="325" r:id="rId15"/>
    <p:sldId id="457" r:id="rId16"/>
    <p:sldId id="375" r:id="rId17"/>
    <p:sldId id="376" r:id="rId18"/>
    <p:sldId id="379" r:id="rId19"/>
    <p:sldId id="458" r:id="rId20"/>
    <p:sldId id="459" r:id="rId21"/>
    <p:sldId id="346" r:id="rId22"/>
    <p:sldId id="386" r:id="rId23"/>
    <p:sldId id="460" r:id="rId24"/>
    <p:sldId id="461" r:id="rId25"/>
    <p:sldId id="377" r:id="rId26"/>
    <p:sldId id="382" r:id="rId27"/>
    <p:sldId id="378" r:id="rId28"/>
    <p:sldId id="463" r:id="rId29"/>
    <p:sldId id="331" r:id="rId30"/>
    <p:sldId id="464" r:id="rId31"/>
    <p:sldId id="465" r:id="rId32"/>
    <p:sldId id="466" r:id="rId33"/>
    <p:sldId id="467" r:id="rId34"/>
    <p:sldId id="468" r:id="rId35"/>
    <p:sldId id="469" r:id="rId36"/>
    <p:sldId id="380" r:id="rId37"/>
    <p:sldId id="470" r:id="rId38"/>
    <p:sldId id="383" r:id="rId39"/>
    <p:sldId id="471" r:id="rId40"/>
    <p:sldId id="472" r:id="rId41"/>
    <p:sldId id="351" r:id="rId42"/>
    <p:sldId id="473" r:id="rId43"/>
    <p:sldId id="474" r:id="rId44"/>
    <p:sldId id="476" r:id="rId45"/>
    <p:sldId id="477" r:id="rId46"/>
    <p:sldId id="361" r:id="rId47"/>
  </p:sldIdLst>
  <p:sldSz cx="9144000" cy="6858000" type="screen4x3"/>
  <p:notesSz cx="6858000" cy="9144000"/>
  <p:custDataLst>
    <p:tags r:id="rId51"/>
  </p:custDataLst>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33CC"/>
    <a:srgbClr val="FFD85D"/>
    <a:srgbClr val="FFDA65"/>
    <a:srgbClr val="3366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22"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092"/>
    </p:cViewPr>
  </p:sorter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1.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ea typeface="宋体" panose="02010600030101010101" pitchFamily="2" charset="-122"/>
                <a:cs typeface="+mn-cs"/>
              </a:defRPr>
            </a:lvl1pPr>
          </a:lstStyle>
          <a:p>
            <a:pPr>
              <a:defRPr/>
            </a:pPr>
            <a:endParaRPr lang="zh-CN" altLang="en-US"/>
          </a:p>
        </p:txBody>
      </p:sp>
      <p:sp>
        <p:nvSpPr>
          <p:cNvPr id="3174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15364" name="Rectangle 4"/>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74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3175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3175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smtClean="0">
                <a:latin typeface="Arial" panose="020B0604020202020204" pitchFamily="34" charset="0"/>
              </a:defRPr>
            </a:lvl1pPr>
          </a:lstStyle>
          <a:p>
            <a:pPr>
              <a:defRPr/>
            </a:pPr>
            <a:fld id="{B1C0066C-A70E-4004-ADED-0AD7C92F107A}"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p:sp>
      <p:sp>
        <p:nvSpPr>
          <p:cNvPr id="1741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Lst>
        </p:spPr>
        <p:txBody>
          <a:bodyPr/>
          <a:lstStyle/>
          <a:p>
            <a:endParaRPr kumimoji="0" lang="zh-CN" altLang="en-US"/>
          </a:p>
        </p:txBody>
      </p:sp>
      <p:sp>
        <p:nvSpPr>
          <p:cNvPr id="1741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91DFD4DB-E435-4D07-A2BB-EC96339A3170}" type="slidenum">
              <a:rPr lang="zh-CN" altLang="en-US">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55A6EA6F-F672-4D49-9B04-990E3AB779D6}" type="slidenum">
              <a:rPr lang="zh-CN" altLang="en-US">
                <a:latin typeface="Arial" panose="020B0604020202020204" pitchFamily="34" charset="0"/>
              </a:rPr>
            </a:fld>
            <a:endParaRPr lang="en-US" altLang="zh-CN">
              <a:latin typeface="Arial" panose="020B0604020202020204" pitchFamily="34" charset="0"/>
            </a:endParaRPr>
          </a:p>
        </p:txBody>
      </p:sp>
      <p:sp>
        <p:nvSpPr>
          <p:cNvPr id="56323" name="Rectangle 2"/>
          <p:cNvSpPr>
            <a:spLocks noGrp="1" noRot="1" noChangeAspect="1" noChangeArrowheads="1" noTextEdit="1"/>
          </p:cNvSpPr>
          <p:nvPr>
            <p:ph type="sldImg" idx="4294967295"/>
          </p:nvPr>
        </p:nvSpPr>
        <p:spPr/>
      </p:sp>
      <p:sp>
        <p:nvSpPr>
          <p:cNvPr id="56324"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Lst>
        </p:spPr>
        <p:txBody>
          <a:bodyPr/>
          <a:lstStyle/>
          <a:p>
            <a:pPr eaLnBrk="1" hangingPunct="1"/>
            <a:endParaRPr kumimoji="0"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2D3BCFED-273F-4D26-83F2-4449304256DE}" type="slidenum">
              <a:rPr lang="zh-CN" altLang="en-US">
                <a:latin typeface="Arial" panose="020B0604020202020204" pitchFamily="34" charset="0"/>
              </a:rPr>
            </a:fld>
            <a:endParaRPr lang="en-US" altLang="zh-CN">
              <a:latin typeface="Arial" panose="020B0604020202020204" pitchFamily="34" charset="0"/>
            </a:endParaRPr>
          </a:p>
        </p:txBody>
      </p:sp>
      <p:sp>
        <p:nvSpPr>
          <p:cNvPr id="58371" name="Rectangle 2"/>
          <p:cNvSpPr>
            <a:spLocks noGrp="1" noRot="1" noChangeAspect="1" noChangeArrowheads="1" noTextEdit="1"/>
          </p:cNvSpPr>
          <p:nvPr>
            <p:ph type="sldImg" idx="4294967295"/>
          </p:nvPr>
        </p:nvSpPr>
        <p:spPr/>
      </p:sp>
      <p:sp>
        <p:nvSpPr>
          <p:cNvPr id="58372"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0EB10B12-808C-45CC-ABBA-54C14B05C7D2}" type="slidenum">
              <a:rPr lang="zh-CN" altLang="en-US">
                <a:latin typeface="Arial" panose="020B0604020202020204" pitchFamily="34" charset="0"/>
              </a:rPr>
            </a:fld>
            <a:endParaRPr lang="en-US" altLang="zh-CN">
              <a:latin typeface="Arial" panose="020B0604020202020204" pitchFamily="34" charset="0"/>
            </a:endParaRPr>
          </a:p>
        </p:txBody>
      </p:sp>
      <p:sp>
        <p:nvSpPr>
          <p:cNvPr id="60419" name="Rectangle 2"/>
          <p:cNvSpPr>
            <a:spLocks noGrp="1" noRot="1" noChangeAspect="1" noChangeArrowheads="1" noTextEdit="1"/>
          </p:cNvSpPr>
          <p:nvPr>
            <p:ph type="sldImg" idx="4294967295"/>
          </p:nvPr>
        </p:nvSpPr>
        <p:spPr/>
      </p:sp>
      <p:sp>
        <p:nvSpPr>
          <p:cNvPr id="60420"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2C20AD7B-049D-4113-97B5-5E866A52A493}" type="slidenum">
              <a:rPr lang="zh-CN" altLang="en-US">
                <a:latin typeface="Arial" panose="020B0604020202020204" pitchFamily="34" charset="0"/>
              </a:rPr>
            </a:fld>
            <a:endParaRPr lang="en-US" altLang="zh-CN">
              <a:latin typeface="Arial" panose="020B0604020202020204" pitchFamily="34" charset="0"/>
            </a:endParaRPr>
          </a:p>
        </p:txBody>
      </p:sp>
      <p:sp>
        <p:nvSpPr>
          <p:cNvPr id="62467" name="Rectangle 2"/>
          <p:cNvSpPr>
            <a:spLocks noGrp="1" noRot="1" noChangeAspect="1" noChangeArrowheads="1" noTextEdit="1"/>
          </p:cNvSpPr>
          <p:nvPr>
            <p:ph type="sldImg" idx="4294967295"/>
          </p:nvPr>
        </p:nvSpPr>
        <p:spPr/>
      </p:sp>
      <p:sp>
        <p:nvSpPr>
          <p:cNvPr id="62468"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GPS: </a:t>
            </a:r>
            <a:r>
              <a:rPr kumimoji="0" lang="zh-CN" altLang="en-US"/>
              <a:t>西蒙的通用问题求解</a:t>
            </a:r>
            <a:endParaRPr kumimoji="0" lang="zh-CN" altLang="en-US"/>
          </a:p>
          <a:p>
            <a:pPr eaLnBrk="1" hangingPunct="1"/>
            <a:r>
              <a:rPr kumimoji="0" lang="en-US" altLang="zh-CN"/>
              <a:t>DENDRAL</a:t>
            </a:r>
            <a:r>
              <a:rPr kumimoji="0" lang="zh-CN" altLang="en-US"/>
              <a:t>：第一个专家系统</a:t>
            </a:r>
            <a:endParaRPr kumimoji="0" lang="zh-CN" altLang="en-US"/>
          </a:p>
          <a:p>
            <a:pPr eaLnBrk="1" hangingPunct="1"/>
            <a:r>
              <a:rPr kumimoji="0" lang="en-US" altLang="zh-CN"/>
              <a:t>Go: </a:t>
            </a:r>
            <a:r>
              <a:rPr kumimoji="0" lang="zh-CN" altLang="en-US"/>
              <a:t>围棋</a:t>
            </a:r>
            <a:endParaRPr kumimoji="0"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ADF8B728-58E4-4664-BF58-DB5B1BF1A620}" type="slidenum">
              <a:rPr lang="zh-CN" altLang="en-US">
                <a:latin typeface="Arial" panose="020B0604020202020204" pitchFamily="34" charset="0"/>
              </a:rPr>
            </a:fld>
            <a:endParaRPr lang="en-US" altLang="zh-CN">
              <a:latin typeface="Arial" panose="020B0604020202020204" pitchFamily="34" charset="0"/>
            </a:endParaRPr>
          </a:p>
        </p:txBody>
      </p:sp>
      <p:sp>
        <p:nvSpPr>
          <p:cNvPr id="64515" name="Rectangle 2"/>
          <p:cNvSpPr>
            <a:spLocks noGrp="1" noRot="1" noChangeAspect="1" noChangeArrowheads="1" noTextEdit="1"/>
          </p:cNvSpPr>
          <p:nvPr>
            <p:ph type="sldImg" idx="4294967295"/>
          </p:nvPr>
        </p:nvSpPr>
        <p:spPr/>
      </p:sp>
      <p:sp>
        <p:nvSpPr>
          <p:cNvPr id="6451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GPS: </a:t>
            </a:r>
            <a:r>
              <a:rPr kumimoji="0" lang="zh-CN" altLang="en-US"/>
              <a:t>西蒙的通用问题求解</a:t>
            </a:r>
            <a:endParaRPr kumimoji="0" lang="zh-CN" altLang="en-US"/>
          </a:p>
          <a:p>
            <a:pPr eaLnBrk="1" hangingPunct="1"/>
            <a:r>
              <a:rPr kumimoji="0" lang="en-US" altLang="zh-CN"/>
              <a:t>DENDRAL</a:t>
            </a:r>
            <a:r>
              <a:rPr kumimoji="0" lang="zh-CN" altLang="en-US"/>
              <a:t>：第一个专家系统</a:t>
            </a:r>
            <a:endParaRPr kumimoji="0" lang="zh-CN" altLang="en-US"/>
          </a:p>
          <a:p>
            <a:pPr eaLnBrk="1" hangingPunct="1"/>
            <a:r>
              <a:rPr kumimoji="0" lang="en-US" altLang="zh-CN"/>
              <a:t>Go: </a:t>
            </a:r>
            <a:r>
              <a:rPr kumimoji="0" lang="zh-CN" altLang="en-US"/>
              <a:t>围棋</a:t>
            </a:r>
            <a:endParaRPr kumimoji="0"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0F62ACB5-B41B-44EB-9BBE-DC2CEFF4F5C5}" type="slidenum">
              <a:rPr lang="zh-CN" altLang="en-US">
                <a:latin typeface="Arial" panose="020B0604020202020204" pitchFamily="34" charset="0"/>
              </a:rPr>
            </a:fld>
            <a:endParaRPr lang="en-US" altLang="zh-CN">
              <a:latin typeface="Arial" panose="020B0604020202020204" pitchFamily="34" charset="0"/>
            </a:endParaRPr>
          </a:p>
        </p:txBody>
      </p:sp>
      <p:sp>
        <p:nvSpPr>
          <p:cNvPr id="66563" name="Rectangle 2"/>
          <p:cNvSpPr>
            <a:spLocks noGrp="1" noRot="1" noChangeAspect="1" noChangeArrowheads="1" noTextEdit="1"/>
          </p:cNvSpPr>
          <p:nvPr>
            <p:ph type="sldImg" idx="4294967295"/>
          </p:nvPr>
        </p:nvSpPr>
        <p:spPr/>
      </p:sp>
      <p:sp>
        <p:nvSpPr>
          <p:cNvPr id="66564"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B80B2FB2-CCB6-474C-9FAF-27F3FB187761}" type="slidenum">
              <a:rPr lang="zh-CN" altLang="en-US">
                <a:latin typeface="Arial" panose="020B0604020202020204" pitchFamily="34" charset="0"/>
              </a:rPr>
            </a:fld>
            <a:endParaRPr lang="en-US" altLang="zh-CN">
              <a:latin typeface="Arial" panose="020B0604020202020204" pitchFamily="34" charset="0"/>
            </a:endParaRPr>
          </a:p>
        </p:txBody>
      </p:sp>
      <p:sp>
        <p:nvSpPr>
          <p:cNvPr id="74755" name="Rectangle 2"/>
          <p:cNvSpPr>
            <a:spLocks noGrp="1" noRot="1" noChangeAspect="1" noChangeArrowheads="1" noTextEdit="1"/>
          </p:cNvSpPr>
          <p:nvPr>
            <p:ph type="sldImg" idx="4294967295"/>
          </p:nvPr>
        </p:nvSpPr>
        <p:spPr/>
      </p:sp>
      <p:sp>
        <p:nvSpPr>
          <p:cNvPr id="7475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738917C-60D3-437E-BE35-FE5E84481F8A}" type="slidenum">
              <a:rPr lang="zh-CN" altLang="en-US">
                <a:latin typeface="Arial" panose="020B0604020202020204" pitchFamily="34" charset="0"/>
              </a:rPr>
            </a:fld>
            <a:endParaRPr lang="en-US" altLang="zh-CN">
              <a:latin typeface="Arial" panose="020B0604020202020204" pitchFamily="34" charset="0"/>
            </a:endParaRPr>
          </a:p>
        </p:txBody>
      </p:sp>
      <p:sp>
        <p:nvSpPr>
          <p:cNvPr id="77827" name="Rectangle 2"/>
          <p:cNvSpPr>
            <a:spLocks noGrp="1" noRot="1" noChangeAspect="1" noChangeArrowheads="1" noTextEdit="1"/>
          </p:cNvSpPr>
          <p:nvPr>
            <p:ph type="sldImg" idx="4294967295"/>
          </p:nvPr>
        </p:nvSpPr>
        <p:spPr/>
      </p:sp>
      <p:sp>
        <p:nvSpPr>
          <p:cNvPr id="77828"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69E2CD3-250B-47A8-A3CE-8910B866F9C0}" type="slidenum">
              <a:rPr lang="zh-CN" altLang="en-US">
                <a:latin typeface="Arial" panose="020B0604020202020204" pitchFamily="34" charset="0"/>
              </a:rPr>
            </a:fld>
            <a:endParaRPr lang="en-US" altLang="zh-CN">
              <a:latin typeface="Arial" panose="020B0604020202020204" pitchFamily="34" charset="0"/>
            </a:endParaRPr>
          </a:p>
        </p:txBody>
      </p:sp>
      <p:sp>
        <p:nvSpPr>
          <p:cNvPr id="79875" name="Rectangle 2"/>
          <p:cNvSpPr>
            <a:spLocks noGrp="1" noRot="1" noChangeAspect="1" noChangeArrowheads="1" noTextEdit="1"/>
          </p:cNvSpPr>
          <p:nvPr>
            <p:ph type="sldImg" idx="4294967295"/>
          </p:nvPr>
        </p:nvSpPr>
        <p:spPr/>
      </p:sp>
      <p:sp>
        <p:nvSpPr>
          <p:cNvPr id="7987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FC2DFFB4-BA91-4F70-BDC7-5B376C03AD76}" type="slidenum">
              <a:rPr lang="zh-CN" altLang="en-US">
                <a:latin typeface="Arial" panose="020B0604020202020204" pitchFamily="34" charset="0"/>
              </a:rPr>
            </a:fld>
            <a:endParaRPr lang="en-US" altLang="zh-CN">
              <a:latin typeface="Arial" panose="020B0604020202020204" pitchFamily="34" charset="0"/>
            </a:endParaRPr>
          </a:p>
        </p:txBody>
      </p:sp>
      <p:sp>
        <p:nvSpPr>
          <p:cNvPr id="81923" name="Rectangle 2"/>
          <p:cNvSpPr>
            <a:spLocks noGrp="1" noRot="1" noChangeAspect="1" noChangeArrowheads="1" noTextEdit="1"/>
          </p:cNvSpPr>
          <p:nvPr>
            <p:ph type="sldImg" idx="4294967295"/>
          </p:nvPr>
        </p:nvSpPr>
        <p:spPr/>
      </p:sp>
      <p:sp>
        <p:nvSpPr>
          <p:cNvPr id="81924"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2717B9D5-8230-4973-B248-6C4C88A486CC}" type="slidenum">
              <a:rPr lang="zh-CN" altLang="en-US">
                <a:latin typeface="Arial" panose="020B0604020202020204" pitchFamily="34" charset="0"/>
              </a:rPr>
            </a:fld>
            <a:endParaRPr lang="en-US" altLang="zh-CN">
              <a:latin typeface="Arial" panose="020B0604020202020204" pitchFamily="34" charset="0"/>
            </a:endParaRPr>
          </a:p>
        </p:txBody>
      </p:sp>
      <p:sp>
        <p:nvSpPr>
          <p:cNvPr id="19459" name="Rectangle 2"/>
          <p:cNvSpPr>
            <a:spLocks noGrp="1" noRot="1" noChangeAspect="1" noChangeArrowheads="1" noTextEdit="1"/>
          </p:cNvSpPr>
          <p:nvPr>
            <p:ph type="sldImg" idx="4294967295"/>
          </p:nvPr>
        </p:nvSpPr>
        <p:spPr/>
      </p:sp>
      <p:sp>
        <p:nvSpPr>
          <p:cNvPr id="19460"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Lst>
        </p:spPr>
        <p:txBody>
          <a:bodyPr/>
          <a:lstStyle/>
          <a:p>
            <a:pPr eaLnBrk="1" hangingPunct="1"/>
            <a:endParaRPr kumimoji="0"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C2D260A2-A6CF-485A-816F-91E38D7F6B69}" type="slidenum">
              <a:rPr lang="zh-CN" altLang="en-US">
                <a:latin typeface="Arial" panose="020B0604020202020204" pitchFamily="34" charset="0"/>
              </a:rPr>
            </a:fld>
            <a:endParaRPr lang="en-US" altLang="zh-CN">
              <a:latin typeface="Arial" panose="020B0604020202020204" pitchFamily="34" charset="0"/>
            </a:endParaRPr>
          </a:p>
        </p:txBody>
      </p:sp>
      <p:sp>
        <p:nvSpPr>
          <p:cNvPr id="83971" name="Rectangle 2"/>
          <p:cNvSpPr>
            <a:spLocks noGrp="1" noRot="1" noChangeAspect="1" noChangeArrowheads="1" noTextEdit="1"/>
          </p:cNvSpPr>
          <p:nvPr>
            <p:ph type="sldImg" idx="4294967295"/>
          </p:nvPr>
        </p:nvSpPr>
        <p:spPr/>
      </p:sp>
      <p:sp>
        <p:nvSpPr>
          <p:cNvPr id="83972"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8B5095AC-2D0D-488B-A110-949E29A685F5}" type="slidenum">
              <a:rPr lang="zh-CN" altLang="en-US">
                <a:latin typeface="Arial" panose="020B0604020202020204" pitchFamily="34" charset="0"/>
              </a:rPr>
            </a:fld>
            <a:endParaRPr lang="en-US" altLang="zh-CN">
              <a:latin typeface="Arial" panose="020B0604020202020204" pitchFamily="34" charset="0"/>
            </a:endParaRPr>
          </a:p>
        </p:txBody>
      </p:sp>
      <p:sp>
        <p:nvSpPr>
          <p:cNvPr id="86019" name="Rectangle 2"/>
          <p:cNvSpPr>
            <a:spLocks noGrp="1" noRot="1" noChangeAspect="1" noChangeArrowheads="1" noTextEdit="1"/>
          </p:cNvSpPr>
          <p:nvPr>
            <p:ph type="sldImg" idx="4294967295"/>
          </p:nvPr>
        </p:nvSpPr>
        <p:spPr/>
      </p:sp>
      <p:sp>
        <p:nvSpPr>
          <p:cNvPr id="86020"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8EF07005-5E5A-4F92-B809-280ED5E3ADE7}" type="slidenum">
              <a:rPr lang="zh-CN" altLang="en-US">
                <a:latin typeface="Arial" panose="020B0604020202020204" pitchFamily="34" charset="0"/>
              </a:rPr>
            </a:fld>
            <a:endParaRPr lang="en-US" altLang="zh-CN">
              <a:latin typeface="Arial" panose="020B0604020202020204" pitchFamily="34" charset="0"/>
            </a:endParaRPr>
          </a:p>
        </p:txBody>
      </p:sp>
      <p:sp>
        <p:nvSpPr>
          <p:cNvPr id="88067" name="Rectangle 2"/>
          <p:cNvSpPr>
            <a:spLocks noGrp="1" noRot="1" noChangeAspect="1" noChangeArrowheads="1" noTextEdit="1"/>
          </p:cNvSpPr>
          <p:nvPr>
            <p:ph type="sldImg" idx="4294967295"/>
          </p:nvPr>
        </p:nvSpPr>
        <p:spPr/>
      </p:sp>
      <p:sp>
        <p:nvSpPr>
          <p:cNvPr id="88068"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8CB29E41-BF8E-4429-9881-CD1A5150C209}" type="slidenum">
              <a:rPr lang="zh-CN" altLang="en-US">
                <a:latin typeface="Arial" panose="020B0604020202020204" pitchFamily="34" charset="0"/>
              </a:rPr>
            </a:fld>
            <a:endParaRPr lang="en-US" altLang="zh-CN">
              <a:latin typeface="Arial" panose="020B0604020202020204" pitchFamily="34" charset="0"/>
            </a:endParaRPr>
          </a:p>
        </p:txBody>
      </p:sp>
      <p:sp>
        <p:nvSpPr>
          <p:cNvPr id="90115" name="Rectangle 2"/>
          <p:cNvSpPr>
            <a:spLocks noGrp="1" noRot="1" noChangeAspect="1" noChangeArrowheads="1" noTextEdit="1"/>
          </p:cNvSpPr>
          <p:nvPr>
            <p:ph type="sldImg" idx="4294967295"/>
          </p:nvPr>
        </p:nvSpPr>
        <p:spPr/>
      </p:sp>
      <p:sp>
        <p:nvSpPr>
          <p:cNvPr id="9011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472FBCB-E674-43C6-9754-26941E801DC9}" type="slidenum">
              <a:rPr lang="zh-CN" altLang="en-US">
                <a:latin typeface="Arial" panose="020B0604020202020204" pitchFamily="34" charset="0"/>
              </a:rPr>
            </a:fld>
            <a:endParaRPr lang="en-US" altLang="zh-CN">
              <a:latin typeface="Arial" panose="020B0604020202020204" pitchFamily="34" charset="0"/>
            </a:endParaRPr>
          </a:p>
        </p:txBody>
      </p:sp>
      <p:sp>
        <p:nvSpPr>
          <p:cNvPr id="96259" name="Rectangle 2"/>
          <p:cNvSpPr>
            <a:spLocks noGrp="1" noRot="1" noChangeAspect="1" noChangeArrowheads="1" noTextEdit="1"/>
          </p:cNvSpPr>
          <p:nvPr>
            <p:ph type="sldImg" idx="4294967295"/>
          </p:nvPr>
        </p:nvSpPr>
        <p:spPr/>
      </p:sp>
      <p:sp>
        <p:nvSpPr>
          <p:cNvPr id="96260"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16F016CC-641B-4859-B274-F4FF2E128B39}" type="slidenum">
              <a:rPr lang="zh-CN" altLang="en-US">
                <a:latin typeface="Arial" panose="020B0604020202020204" pitchFamily="34" charset="0"/>
              </a:rPr>
            </a:fld>
            <a:endParaRPr lang="en-US" altLang="zh-CN">
              <a:latin typeface="Arial" panose="020B0604020202020204" pitchFamily="34" charset="0"/>
            </a:endParaRPr>
          </a:p>
        </p:txBody>
      </p:sp>
      <p:sp>
        <p:nvSpPr>
          <p:cNvPr id="98307" name="Rectangle 2"/>
          <p:cNvSpPr>
            <a:spLocks noGrp="1" noRot="1" noChangeAspect="1" noChangeArrowheads="1" noTextEdit="1"/>
          </p:cNvSpPr>
          <p:nvPr>
            <p:ph type="sldImg" idx="4294967295"/>
          </p:nvPr>
        </p:nvSpPr>
        <p:spPr/>
      </p:sp>
      <p:sp>
        <p:nvSpPr>
          <p:cNvPr id="98308"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0B9ED0A5-7BB2-4017-88DE-3970EACBA769}" type="slidenum">
              <a:rPr lang="zh-CN" altLang="en-US">
                <a:latin typeface="Arial" panose="020B0604020202020204" pitchFamily="34" charset="0"/>
              </a:rPr>
            </a:fld>
            <a:endParaRPr lang="en-US" altLang="zh-CN">
              <a:latin typeface="Arial" panose="020B0604020202020204" pitchFamily="34" charset="0"/>
            </a:endParaRPr>
          </a:p>
        </p:txBody>
      </p:sp>
      <p:sp>
        <p:nvSpPr>
          <p:cNvPr id="100355" name="Rectangle 2"/>
          <p:cNvSpPr>
            <a:spLocks noGrp="1" noRot="1" noChangeAspect="1" noChangeArrowheads="1" noTextEdit="1"/>
          </p:cNvSpPr>
          <p:nvPr>
            <p:ph type="sldImg" idx="4294967295"/>
          </p:nvPr>
        </p:nvSpPr>
        <p:spPr/>
      </p:sp>
      <p:sp>
        <p:nvSpPr>
          <p:cNvPr id="10035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F404B02D-BC1E-4D74-8D4E-F01502131A10}" type="slidenum">
              <a:rPr lang="zh-CN" altLang="en-US">
                <a:latin typeface="Arial" panose="020B0604020202020204" pitchFamily="34" charset="0"/>
              </a:rPr>
            </a:fld>
            <a:endParaRPr lang="en-US" altLang="zh-CN">
              <a:latin typeface="Arial" panose="020B0604020202020204" pitchFamily="34" charset="0"/>
            </a:endParaRPr>
          </a:p>
        </p:txBody>
      </p:sp>
      <p:sp>
        <p:nvSpPr>
          <p:cNvPr id="102403" name="Rectangle 2"/>
          <p:cNvSpPr>
            <a:spLocks noGrp="1" noRot="1" noChangeAspect="1" noChangeArrowheads="1" noTextEdit="1"/>
          </p:cNvSpPr>
          <p:nvPr>
            <p:ph type="sldImg" idx="4294967295"/>
          </p:nvPr>
        </p:nvSpPr>
        <p:spPr/>
      </p:sp>
      <p:sp>
        <p:nvSpPr>
          <p:cNvPr id="102404"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idx="4294967295"/>
          </p:nvPr>
        </p:nvSpPr>
        <p:spPr/>
      </p:sp>
      <p:sp>
        <p:nvSpPr>
          <p:cNvPr id="104451" name="Rectangle 3"/>
          <p:cNvSpPr>
            <a:spLocks noGrp="1" noChangeArrowheads="1"/>
          </p:cNvSpPr>
          <p:nvPr>
            <p:ph type="body" idx="4294967295"/>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a:t>Though not explicitly about AI, this is an example of using evolution to create body plans to solve particular tasks -- a decidedly nontrivial problem.</a:t>
            </a:r>
            <a:endParaRPr kumimoji="0"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idx="4294967295"/>
          </p:nvPr>
        </p:nvSpPr>
        <p:spPr/>
      </p:sp>
      <p:sp>
        <p:nvSpPr>
          <p:cNvPr id="107523" name="Rectangle 3"/>
          <p:cNvSpPr>
            <a:spLocks noGrp="1" noChangeArrowheads="1"/>
          </p:cNvSpPr>
          <p:nvPr>
            <p:ph type="body" idx="4294967295"/>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en-US" altLang="zh-CN"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BC8D62CA-89C9-4126-8C09-1CDE1E7E58AB}" type="slidenum">
              <a:rPr lang="zh-CN" altLang="en-US">
                <a:latin typeface="Arial" panose="020B0604020202020204" pitchFamily="34" charset="0"/>
              </a:rPr>
            </a:fld>
            <a:endParaRPr lang="en-US" altLang="zh-CN">
              <a:latin typeface="Arial" panose="020B0604020202020204" pitchFamily="34" charset="0"/>
            </a:endParaRPr>
          </a:p>
        </p:txBody>
      </p:sp>
      <p:sp>
        <p:nvSpPr>
          <p:cNvPr id="33795" name="Rectangle 2"/>
          <p:cNvSpPr>
            <a:spLocks noGrp="1" noRot="1" noChangeAspect="1" noChangeArrowheads="1" noTextEdit="1"/>
          </p:cNvSpPr>
          <p:nvPr>
            <p:ph type="sldImg" idx="4294967295"/>
          </p:nvPr>
        </p:nvSpPr>
        <p:spPr/>
      </p:sp>
      <p:sp>
        <p:nvSpPr>
          <p:cNvPr id="3379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Lst>
        </p:spPr>
        <p:txBody>
          <a:bodyPr/>
          <a:lstStyle/>
          <a:p>
            <a:pPr eaLnBrk="1" hangingPunct="1"/>
            <a:endParaRPr kumimoji="0"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idx="4294967295"/>
          </p:nvPr>
        </p:nvSpPr>
        <p:spPr/>
      </p:sp>
      <p:sp>
        <p:nvSpPr>
          <p:cNvPr id="107523" name="Rectangle 3"/>
          <p:cNvSpPr>
            <a:spLocks noGrp="1" noChangeArrowheads="1"/>
          </p:cNvSpPr>
          <p:nvPr>
            <p:ph type="body" idx="4294967295"/>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en-US" altLang="zh-CN"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idx="4294967295"/>
          </p:nvPr>
        </p:nvSpPr>
        <p:spPr/>
      </p:sp>
      <p:sp>
        <p:nvSpPr>
          <p:cNvPr id="107523" name="Rectangle 3"/>
          <p:cNvSpPr>
            <a:spLocks noGrp="1" noChangeArrowheads="1"/>
          </p:cNvSpPr>
          <p:nvPr>
            <p:ph type="body" idx="4294967295"/>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en-US" altLang="zh-CN"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12C24B64-4484-49F4-9F0B-A0D336A65AD4}" type="slidenum">
              <a:rPr lang="zh-CN" altLang="en-US">
                <a:latin typeface="Arial" panose="020B0604020202020204" pitchFamily="34" charset="0"/>
              </a:rPr>
            </a:fld>
            <a:endParaRPr lang="en-US" altLang="zh-CN">
              <a:latin typeface="Arial" panose="020B0604020202020204" pitchFamily="34" charset="0"/>
            </a:endParaRPr>
          </a:p>
        </p:txBody>
      </p:sp>
      <p:sp>
        <p:nvSpPr>
          <p:cNvPr id="35843" name="Rectangle 2"/>
          <p:cNvSpPr>
            <a:spLocks noGrp="1" noRot="1" noChangeAspect="1" noChangeArrowheads="1" noTextEdit="1"/>
          </p:cNvSpPr>
          <p:nvPr>
            <p:ph type="sldImg" idx="4294967295"/>
          </p:nvPr>
        </p:nvSpPr>
        <p:spPr/>
      </p:sp>
      <p:sp>
        <p:nvSpPr>
          <p:cNvPr id="35844"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Lst>
        </p:spPr>
        <p:txBody>
          <a:bodyPr/>
          <a:lstStyle/>
          <a:p>
            <a:pPr eaLnBrk="1" hangingPunct="1"/>
            <a:endParaRPr kumimoji="0"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E7843C31-BA7F-43CA-A6CC-8BE32B058E45}" type="slidenum">
              <a:rPr lang="zh-CN" altLang="en-US">
                <a:latin typeface="Arial" panose="020B0604020202020204" pitchFamily="34" charset="0"/>
              </a:rPr>
            </a:fld>
            <a:endParaRPr lang="en-US" altLang="zh-CN">
              <a:latin typeface="Arial" panose="020B0604020202020204" pitchFamily="34" charset="0"/>
            </a:endParaRPr>
          </a:p>
        </p:txBody>
      </p:sp>
      <p:sp>
        <p:nvSpPr>
          <p:cNvPr id="37891" name="Rectangle 2"/>
          <p:cNvSpPr>
            <a:spLocks noGrp="1" noRot="1" noChangeAspect="1" noChangeArrowheads="1" noTextEdit="1"/>
          </p:cNvSpPr>
          <p:nvPr>
            <p:ph type="sldImg" idx="4294967295"/>
          </p:nvPr>
        </p:nvSpPr>
        <p:spPr/>
      </p:sp>
      <p:sp>
        <p:nvSpPr>
          <p:cNvPr id="37892"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E3446A48-C103-40A9-AD7A-86A6BD387156}" type="slidenum">
              <a:rPr lang="zh-CN" altLang="en-US">
                <a:latin typeface="Arial" panose="020B0604020202020204" pitchFamily="34" charset="0"/>
              </a:rPr>
            </a:fld>
            <a:endParaRPr lang="en-US" altLang="zh-CN">
              <a:latin typeface="Arial" panose="020B0604020202020204" pitchFamily="34" charset="0"/>
            </a:endParaRPr>
          </a:p>
        </p:txBody>
      </p:sp>
      <p:sp>
        <p:nvSpPr>
          <p:cNvPr id="39939" name="Rectangle 2"/>
          <p:cNvSpPr>
            <a:spLocks noGrp="1" noRot="1" noChangeAspect="1" noChangeArrowheads="1" noTextEdit="1"/>
          </p:cNvSpPr>
          <p:nvPr>
            <p:ph type="sldImg" idx="4294967295"/>
          </p:nvPr>
        </p:nvSpPr>
        <p:spPr/>
      </p:sp>
      <p:sp>
        <p:nvSpPr>
          <p:cNvPr id="39940"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25FC113C-D904-4156-95DB-976F2FFFC783}" type="slidenum">
              <a:rPr lang="zh-CN" altLang="en-US">
                <a:latin typeface="Arial" panose="020B0604020202020204" pitchFamily="34" charset="0"/>
              </a:rPr>
            </a:fld>
            <a:endParaRPr lang="en-US" altLang="zh-CN">
              <a:latin typeface="Arial" panose="020B0604020202020204" pitchFamily="34" charset="0"/>
            </a:endParaRPr>
          </a:p>
        </p:txBody>
      </p:sp>
      <p:sp>
        <p:nvSpPr>
          <p:cNvPr id="41987" name="Rectangle 2"/>
          <p:cNvSpPr>
            <a:spLocks noGrp="1" noRot="1" noChangeAspect="1" noChangeArrowheads="1" noTextEdit="1"/>
          </p:cNvSpPr>
          <p:nvPr>
            <p:ph type="sldImg" idx="4294967295"/>
          </p:nvPr>
        </p:nvSpPr>
        <p:spPr/>
      </p:sp>
      <p:sp>
        <p:nvSpPr>
          <p:cNvPr id="41988"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591D24C8-7E5B-42F8-BEE7-B7D08CAB7F77}" type="slidenum">
              <a:rPr lang="zh-CN" altLang="en-US">
                <a:latin typeface="Arial" panose="020B0604020202020204" pitchFamily="34" charset="0"/>
              </a:rPr>
            </a:fld>
            <a:endParaRPr lang="en-US" altLang="zh-CN">
              <a:latin typeface="Arial" panose="020B0604020202020204" pitchFamily="34" charset="0"/>
            </a:endParaRPr>
          </a:p>
        </p:txBody>
      </p:sp>
      <p:sp>
        <p:nvSpPr>
          <p:cNvPr id="44035" name="Rectangle 2"/>
          <p:cNvSpPr>
            <a:spLocks noGrp="1" noRot="1" noChangeAspect="1" noChangeArrowheads="1" noTextEdit="1"/>
          </p:cNvSpPr>
          <p:nvPr>
            <p:ph type="sldImg" idx="4294967295"/>
          </p:nvPr>
        </p:nvSpPr>
        <p:spPr/>
      </p:sp>
      <p:sp>
        <p:nvSpPr>
          <p:cNvPr id="4403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F533BBCC-3454-4D3D-8613-3B5538D38CDC}" type="slidenum">
              <a:rPr lang="zh-CN" altLang="en-US">
                <a:latin typeface="Arial" panose="020B0604020202020204" pitchFamily="34" charset="0"/>
              </a:rPr>
            </a:fld>
            <a:endParaRPr lang="en-US" altLang="zh-CN">
              <a:latin typeface="Arial" panose="020B0604020202020204" pitchFamily="34" charset="0"/>
            </a:endParaRPr>
          </a:p>
        </p:txBody>
      </p:sp>
      <p:sp>
        <p:nvSpPr>
          <p:cNvPr id="54275" name="Rectangle 2"/>
          <p:cNvSpPr>
            <a:spLocks noGrp="1" noRot="1" noChangeAspect="1" noChangeArrowheads="1" noTextEdit="1"/>
          </p:cNvSpPr>
          <p:nvPr>
            <p:ph type="sldImg" idx="4294967295"/>
          </p:nvPr>
        </p:nvSpPr>
        <p:spPr/>
      </p:sp>
      <p:sp>
        <p:nvSpPr>
          <p:cNvPr id="54276"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image" Target="../media/image6.png"/><Relationship Id="rId4" Type="http://schemas.openxmlformats.org/officeDocument/2006/relationships/oleObject" Target="../embeddings/oleObject19.bin"/><Relationship Id="rId3" Type="http://schemas.openxmlformats.org/officeDocument/2006/relationships/image" Target="../media/image1.png"/><Relationship Id="rId2" Type="http://schemas.openxmlformats.org/officeDocument/2006/relationships/oleObject" Target="../embeddings/oleObject18.bin"/><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image" Target="../media/image6.png"/><Relationship Id="rId4" Type="http://schemas.openxmlformats.org/officeDocument/2006/relationships/oleObject" Target="../embeddings/oleObject21.bin"/><Relationship Id="rId3" Type="http://schemas.openxmlformats.org/officeDocument/2006/relationships/image" Target="../media/image1.png"/><Relationship Id="rId2" Type="http://schemas.openxmlformats.org/officeDocument/2006/relationships/oleObject" Target="../embeddings/oleObject20.bin"/><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image" Target="../media/image6.png"/><Relationship Id="rId4" Type="http://schemas.openxmlformats.org/officeDocument/2006/relationships/oleObject" Target="../embeddings/oleObject23.bin"/><Relationship Id="rId3" Type="http://schemas.openxmlformats.org/officeDocument/2006/relationships/image" Target="../media/image1.png"/><Relationship Id="rId2" Type="http://schemas.openxmlformats.org/officeDocument/2006/relationships/oleObject" Target="../embeddings/oleObject22.bin"/><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image" Target="../media/image6.png"/><Relationship Id="rId4" Type="http://schemas.openxmlformats.org/officeDocument/2006/relationships/oleObject" Target="../embeddings/oleObject25.bin"/><Relationship Id="rId3" Type="http://schemas.openxmlformats.org/officeDocument/2006/relationships/image" Target="../media/image1.png"/><Relationship Id="rId2" Type="http://schemas.openxmlformats.org/officeDocument/2006/relationships/oleObject" Target="../embeddings/oleObject24.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image" Target="../media/image6.png"/><Relationship Id="rId4" Type="http://schemas.openxmlformats.org/officeDocument/2006/relationships/oleObject" Target="../embeddings/oleObject3.bin"/><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image" Target="../media/image6.png"/><Relationship Id="rId4" Type="http://schemas.openxmlformats.org/officeDocument/2006/relationships/oleObject" Target="../embeddings/oleObject5.bin"/><Relationship Id="rId3" Type="http://schemas.openxmlformats.org/officeDocument/2006/relationships/image" Target="../media/image1.png"/><Relationship Id="rId2" Type="http://schemas.openxmlformats.org/officeDocument/2006/relationships/oleObject" Target="../embeddings/oleObject4.bin"/><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image" Target="../media/image6.png"/><Relationship Id="rId4" Type="http://schemas.openxmlformats.org/officeDocument/2006/relationships/oleObject" Target="../embeddings/oleObject7.bin"/><Relationship Id="rId3" Type="http://schemas.openxmlformats.org/officeDocument/2006/relationships/image" Target="../media/image1.png"/><Relationship Id="rId2" Type="http://schemas.openxmlformats.org/officeDocument/2006/relationships/oleObject" Target="../embeddings/oleObject6.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image" Target="../media/image6.png"/><Relationship Id="rId4" Type="http://schemas.openxmlformats.org/officeDocument/2006/relationships/oleObject" Target="../embeddings/oleObject9.bin"/><Relationship Id="rId3" Type="http://schemas.openxmlformats.org/officeDocument/2006/relationships/image" Target="../media/image1.png"/><Relationship Id="rId2" Type="http://schemas.openxmlformats.org/officeDocument/2006/relationships/oleObject" Target="../embeddings/oleObject8.bin"/><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image" Target="../media/image6.png"/><Relationship Id="rId4" Type="http://schemas.openxmlformats.org/officeDocument/2006/relationships/oleObject" Target="../embeddings/oleObject11.bin"/><Relationship Id="rId3" Type="http://schemas.openxmlformats.org/officeDocument/2006/relationships/image" Target="../media/image1.png"/><Relationship Id="rId2" Type="http://schemas.openxmlformats.org/officeDocument/2006/relationships/oleObject" Target="../embeddings/oleObject10.bin"/><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image" Target="../media/image6.png"/><Relationship Id="rId4" Type="http://schemas.openxmlformats.org/officeDocument/2006/relationships/oleObject" Target="../embeddings/oleObject13.bin"/><Relationship Id="rId3" Type="http://schemas.openxmlformats.org/officeDocument/2006/relationships/image" Target="../media/image1.png"/><Relationship Id="rId2" Type="http://schemas.openxmlformats.org/officeDocument/2006/relationships/oleObject" Target="../embeddings/oleObject12.bin"/><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image" Target="../media/image6.png"/><Relationship Id="rId4" Type="http://schemas.openxmlformats.org/officeDocument/2006/relationships/oleObject" Target="../embeddings/oleObject15.bin"/><Relationship Id="rId3" Type="http://schemas.openxmlformats.org/officeDocument/2006/relationships/image" Target="../media/image1.png"/><Relationship Id="rId2" Type="http://schemas.openxmlformats.org/officeDocument/2006/relationships/oleObject" Target="../embeddings/oleObject14.bin"/><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image" Target="../media/image6.png"/><Relationship Id="rId4" Type="http://schemas.openxmlformats.org/officeDocument/2006/relationships/oleObject" Target="../embeddings/oleObject17.bin"/><Relationship Id="rId3" Type="http://schemas.openxmlformats.org/officeDocument/2006/relationships/image" Target="../media/image1.png"/><Relationship Id="rId2" Type="http://schemas.openxmlformats.org/officeDocument/2006/relationships/oleObject" Target="../embeddings/oleObject16.bin"/><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aphicFrame>
        <p:nvGraphicFramePr>
          <p:cNvPr id="4" name="Object 31"/>
          <p:cNvGraphicFramePr>
            <a:graphicFrameLocks noChangeAspect="1"/>
          </p:cNvGraphicFramePr>
          <p:nvPr userDrawn="1"/>
        </p:nvGraphicFramePr>
        <p:xfrm>
          <a:off x="2514600" y="0"/>
          <a:ext cx="6629400" cy="35814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0"/>
                        <a:ext cx="6629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Rectangle 32"/>
          <p:cNvSpPr>
            <a:spLocks noChangeArrowheads="1"/>
          </p:cNvSpPr>
          <p:nvPr/>
        </p:nvSpPr>
        <p:spPr bwMode="gray">
          <a:xfrm>
            <a:off x="0" y="0"/>
            <a:ext cx="2514600" cy="358140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6" name="Rectangle 33" descr="Light horizontal"/>
          <p:cNvSpPr>
            <a:spLocks noChangeArrowheads="1"/>
          </p:cNvSpPr>
          <p:nvPr/>
        </p:nvSpPr>
        <p:spPr bwMode="gray">
          <a:xfrm>
            <a:off x="0" y="4114800"/>
            <a:ext cx="2514600" cy="2743200"/>
          </a:xfrm>
          <a:prstGeom prst="rect">
            <a:avLst/>
          </a:prstGeom>
          <a:pattFill prst="ltHorz">
            <a:fgClr>
              <a:schemeClr val="accent1"/>
            </a:fgClr>
            <a:bgClr>
              <a:srgbClr val="FFFFFF"/>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7" name="Rectangle 34"/>
          <p:cNvSpPr>
            <a:spLocks noChangeArrowheads="1"/>
          </p:cNvSpPr>
          <p:nvPr/>
        </p:nvSpPr>
        <p:spPr bwMode="gray">
          <a:xfrm>
            <a:off x="0" y="3581400"/>
            <a:ext cx="2514600" cy="5334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8" name="Rectangle 35"/>
          <p:cNvSpPr>
            <a:spLocks noChangeArrowheads="1"/>
          </p:cNvSpPr>
          <p:nvPr/>
        </p:nvSpPr>
        <p:spPr bwMode="gray">
          <a:xfrm>
            <a:off x="2511425" y="3581400"/>
            <a:ext cx="6632575" cy="533400"/>
          </a:xfrm>
          <a:prstGeom prst="rect">
            <a:avLst/>
          </a:prstGeom>
          <a:solidFill>
            <a:schemeClr val="folHlink"/>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pic>
        <p:nvPicPr>
          <p:cNvPr id="9" name="图片 19" descr="BIT.MLM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0025" y="381000"/>
            <a:ext cx="21621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514600" y="4114800"/>
            <a:ext cx="2133600" cy="274320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1" name="图片 20"/>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800600" y="4114800"/>
            <a:ext cx="2133600" cy="2743200"/>
          </a:xfrm>
          <a:prstGeom prst="rect">
            <a:avLst/>
          </a:prstGeom>
          <a:solidFill>
            <a:schemeClr val="accent1"/>
          </a:solidFill>
          <a:ln w="19050">
            <a:solidFill>
              <a:schemeClr val="accent1"/>
            </a:solidFill>
            <a:miter lim="800000"/>
            <a:headEnd/>
            <a:tailEnd/>
          </a:ln>
        </p:spPr>
      </p:pic>
      <p:pic>
        <p:nvPicPr>
          <p:cNvPr id="12" name="图片 2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086600" y="4114800"/>
            <a:ext cx="2057400" cy="274320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3075" name="Rectangle 3"/>
          <p:cNvSpPr>
            <a:spLocks noGrp="1" noChangeArrowheads="1"/>
          </p:cNvSpPr>
          <p:nvPr>
            <p:ph type="subTitle" idx="1"/>
          </p:nvPr>
        </p:nvSpPr>
        <p:spPr>
          <a:xfrm>
            <a:off x="3200400" y="3581400"/>
            <a:ext cx="4876800" cy="457200"/>
          </a:xfrm>
        </p:spPr>
        <p:txBody>
          <a:bodyPr/>
          <a:lstStyle>
            <a:lvl1pPr marL="0" indent="0" algn="ctr">
              <a:buFont typeface="Wingdings" panose="05000000000000000000" pitchFamily="2" charset="2"/>
              <a:buNone/>
              <a:defRPr sz="1800">
                <a:solidFill>
                  <a:schemeClr val="bg1"/>
                </a:solidFill>
              </a:defRPr>
            </a:lvl1pPr>
          </a:lstStyle>
          <a:p>
            <a:r>
              <a:rPr lang="zh-CN" altLang="en-US" noProof="1"/>
              <a:t>单击此处编辑母版副标题样式</a:t>
            </a:r>
            <a:endParaRPr lang="en-US" altLang="zh-CN" noProof="1"/>
          </a:p>
        </p:txBody>
      </p:sp>
      <p:sp>
        <p:nvSpPr>
          <p:cNvPr id="3074" name="Rectangle 2"/>
          <p:cNvSpPr>
            <a:spLocks noGrp="1" noChangeArrowheads="1"/>
          </p:cNvSpPr>
          <p:nvPr>
            <p:ph type="ctrTitle"/>
          </p:nvPr>
        </p:nvSpPr>
        <p:spPr>
          <a:xfrm>
            <a:off x="2819400" y="1676400"/>
            <a:ext cx="6019800" cy="1447800"/>
          </a:xfrm>
        </p:spPr>
        <p:txBody>
          <a:bodyPr/>
          <a:lstStyle>
            <a:lvl1pPr algn="ctr">
              <a:defRPr sz="3200">
                <a:solidFill>
                  <a:schemeClr val="tx2"/>
                </a:solidFill>
              </a:defRPr>
            </a:lvl1pPr>
          </a:lstStyle>
          <a:p>
            <a:r>
              <a:rPr lang="zh-CN" altLang="en-US" noProof="1"/>
              <a:t>单击此处编辑母版标题样式</a:t>
            </a:r>
            <a:endParaRPr lang="en-US" altLang="zh-CN" noProof="1"/>
          </a:p>
        </p:txBody>
      </p:sp>
      <p:sp>
        <p:nvSpPr>
          <p:cNvPr id="13" name="Rectangle 4"/>
          <p:cNvSpPr>
            <a:spLocks noGrp="1" noChangeArrowheads="1"/>
          </p:cNvSpPr>
          <p:nvPr>
            <p:ph type="dt" sz="half" idx="10"/>
          </p:nvPr>
        </p:nvSpPr>
        <p:spPr bwMode="gray">
          <a:xfrm>
            <a:off x="3276600" y="6511925"/>
            <a:ext cx="2133600" cy="193675"/>
          </a:xfrm>
        </p:spPr>
        <p:txBody>
          <a:bodyPr/>
          <a:lstStyle>
            <a:lvl1pPr>
              <a:defRPr sz="1400">
                <a:latin typeface="Times New Roman" panose="02020603050405020304" pitchFamily="18" charset="0"/>
              </a:defRPr>
            </a:lvl1pPr>
          </a:lstStyle>
          <a:p>
            <a:pPr>
              <a:defRPr/>
            </a:pPr>
            <a:r>
              <a:rPr lang="en-US" altLang="zh-CN"/>
              <a:t>http://isc.cs.bit.edu.cn/MLMR</a:t>
            </a:r>
            <a:endParaRPr lang="en-US" altLang="zh-CN"/>
          </a:p>
        </p:txBody>
      </p:sp>
      <p:sp>
        <p:nvSpPr>
          <p:cNvPr id="14" name="Rectangle 6"/>
          <p:cNvSpPr>
            <a:spLocks noGrp="1" noChangeArrowheads="1"/>
          </p:cNvSpPr>
          <p:nvPr>
            <p:ph type="sldNum" sz="quarter" idx="11"/>
          </p:nvPr>
        </p:nvSpPr>
        <p:spPr bwMode="gray">
          <a:xfrm>
            <a:off x="6629400" y="6537325"/>
            <a:ext cx="2133600" cy="168275"/>
          </a:xfrm>
        </p:spPr>
        <p:txBody>
          <a:bodyPr/>
          <a:lstStyle>
            <a:lvl1pPr algn="r">
              <a:defRPr sz="1400" smtClean="0">
                <a:latin typeface="Verdana" panose="020B0604030504040204" pitchFamily="34" charset="0"/>
              </a:defRPr>
            </a:lvl1pPr>
          </a:lstStyle>
          <a:p>
            <a:pPr>
              <a:defRPr/>
            </a:pPr>
            <a:fld id="{A0ED23BE-943F-4DB6-9320-84BDD10D0829}"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bg>
      <p:bgPr>
        <a:solidFill>
          <a:schemeClr val="bg1"/>
        </a:solidFill>
        <a:effectLst/>
      </p:bgPr>
    </p:bg>
    <p:spTree>
      <p:nvGrpSpPr>
        <p:cNvPr id="1" name=""/>
        <p:cNvGrpSpPr/>
        <p:nvPr/>
      </p:nvGrpSpPr>
      <p:grpSpPr>
        <a:xfrm>
          <a:off x="0" y="0"/>
          <a:ext cx="0" cy="0"/>
          <a:chOff x="0" y="0"/>
          <a:chExt cx="0" cy="0"/>
        </a:xfrm>
      </p:grpSpPr>
      <p:sp>
        <p:nvSpPr>
          <p:cNvPr id="4"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5"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6"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8"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9"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10"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2"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p:txBody>
          <a:bodyPr/>
          <a:lstStyle/>
          <a:p>
            <a:r>
              <a:rPr lang="zh-CN" altLang="en-US" noProof="1"/>
              <a:t>单击此处编辑母版标题样式</a:t>
            </a:r>
            <a:endParaRPr lang="zh-CN" altLang="en-US" noProof="1"/>
          </a:p>
        </p:txBody>
      </p:sp>
      <p:sp>
        <p:nvSpPr>
          <p:cNvPr id="11"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2" name="页脚占位符 3"/>
          <p:cNvSpPr>
            <a:spLocks noGrp="1"/>
          </p:cNvSpPr>
          <p:nvPr>
            <p:ph type="ftr" sz="quarter" idx="10"/>
          </p:nvPr>
        </p:nvSpPr>
        <p:spPr/>
        <p:txBody>
          <a:bodyPr/>
          <a:lstStyle>
            <a:lvl1pPr>
              <a:defRPr/>
            </a:lvl1pPr>
          </a:lstStyle>
          <a:p>
            <a:pPr>
              <a:defRPr/>
            </a:pPr>
            <a:r>
              <a:rPr lang="en-US" altLang="zh-CN"/>
              <a:t>BIT.MLMR</a:t>
            </a:r>
            <a:endParaRPr lang="en-US" altLang="zh-CN"/>
          </a:p>
        </p:txBody>
      </p:sp>
      <p:sp>
        <p:nvSpPr>
          <p:cNvPr id="13" name="灯片编号占位符 4"/>
          <p:cNvSpPr>
            <a:spLocks noGrp="1"/>
          </p:cNvSpPr>
          <p:nvPr>
            <p:ph type="sldNum" sz="quarter" idx="11"/>
          </p:nvPr>
        </p:nvSpPr>
        <p:spPr/>
        <p:txBody>
          <a:bodyPr/>
          <a:lstStyle>
            <a:lvl1pPr>
              <a:defRPr smtClean="0"/>
            </a:lvl1pPr>
          </a:lstStyle>
          <a:p>
            <a:pPr>
              <a:defRPr/>
            </a:pPr>
            <a:fld id="{659AD582-BCF7-4307-9075-6E8C42FFB936}" type="slidenum">
              <a:rPr lang="en-US" altLang="zh-CN"/>
            </a:fld>
            <a:endParaRPr lang="en-US" altLang="zh-CN"/>
          </a:p>
        </p:txBody>
      </p:sp>
      <p:sp>
        <p:nvSpPr>
          <p:cNvPr id="14" name="日期占位符 5"/>
          <p:cNvSpPr>
            <a:spLocks noGrp="1"/>
          </p:cNvSpPr>
          <p:nvPr>
            <p:ph type="dt" sz="half" idx="12"/>
          </p:nvPr>
        </p:nvSpPr>
        <p:spPr/>
        <p:txBody>
          <a:bodyPr/>
          <a:lstStyle>
            <a:lvl1pPr>
              <a:defRPr/>
            </a:lvl1pPr>
          </a:lstStyle>
          <a:p>
            <a:pPr>
              <a:defRPr/>
            </a:pPr>
            <a:r>
              <a:rPr lang="en-US" altLang="zh-CN"/>
              <a:t>http://isc.cs.bit.edu.cn/MLMR</a:t>
            </a: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Pr>
        <a:solidFill>
          <a:schemeClr val="bg1"/>
        </a:solidFill>
        <a:effectLst/>
      </p:bgPr>
    </p:bg>
    <p:spTree>
      <p:nvGrpSpPr>
        <p:cNvPr id="1" name=""/>
        <p:cNvGrpSpPr/>
        <p:nvPr/>
      </p:nvGrpSpPr>
      <p:grpSpPr>
        <a:xfrm>
          <a:off x="0" y="0"/>
          <a:ext cx="0" cy="0"/>
          <a:chOff x="0" y="0"/>
          <a:chExt cx="0" cy="0"/>
        </a:xfrm>
      </p:grpSpPr>
      <p:sp>
        <p:nvSpPr>
          <p:cNvPr id="4"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5"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6"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8"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9"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10"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2"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竖排标题 1"/>
          <p:cNvSpPr>
            <a:spLocks noGrp="1"/>
          </p:cNvSpPr>
          <p:nvPr>
            <p:ph type="title" orient="vert"/>
          </p:nvPr>
        </p:nvSpPr>
        <p:spPr>
          <a:xfrm>
            <a:off x="6896100" y="46038"/>
            <a:ext cx="2019300" cy="6278562"/>
          </a:xfrm>
        </p:spPr>
        <p:txBody>
          <a:bodyPr vert="eaVert"/>
          <a:lstStyle/>
          <a:p>
            <a:r>
              <a:rPr lang="zh-CN" altLang="en-US" noProof="1"/>
              <a:t>单击此处编辑母版标题样式</a:t>
            </a:r>
            <a:endParaRPr lang="zh-CN" altLang="en-US" noProof="1"/>
          </a:p>
        </p:txBody>
      </p:sp>
      <p:sp>
        <p:nvSpPr>
          <p:cNvPr id="11" name="竖排文字占位符 2"/>
          <p:cNvSpPr>
            <a:spLocks noGrp="1"/>
          </p:cNvSpPr>
          <p:nvPr>
            <p:ph type="body" orient="vert" idx="1"/>
          </p:nvPr>
        </p:nvSpPr>
        <p:spPr>
          <a:xfrm>
            <a:off x="838200" y="46038"/>
            <a:ext cx="5905500" cy="6278562"/>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2" name="页脚占位符 3"/>
          <p:cNvSpPr>
            <a:spLocks noGrp="1"/>
          </p:cNvSpPr>
          <p:nvPr>
            <p:ph type="ftr" sz="quarter" idx="10"/>
          </p:nvPr>
        </p:nvSpPr>
        <p:spPr/>
        <p:txBody>
          <a:bodyPr/>
          <a:lstStyle>
            <a:lvl1pPr>
              <a:defRPr/>
            </a:lvl1pPr>
          </a:lstStyle>
          <a:p>
            <a:pPr>
              <a:defRPr/>
            </a:pPr>
            <a:r>
              <a:rPr lang="en-US" altLang="zh-CN"/>
              <a:t>BIT.MLMR</a:t>
            </a:r>
            <a:endParaRPr lang="en-US" altLang="zh-CN"/>
          </a:p>
        </p:txBody>
      </p:sp>
      <p:sp>
        <p:nvSpPr>
          <p:cNvPr id="13" name="灯片编号占位符 4"/>
          <p:cNvSpPr>
            <a:spLocks noGrp="1"/>
          </p:cNvSpPr>
          <p:nvPr>
            <p:ph type="sldNum" sz="quarter" idx="11"/>
          </p:nvPr>
        </p:nvSpPr>
        <p:spPr/>
        <p:txBody>
          <a:bodyPr/>
          <a:lstStyle>
            <a:lvl1pPr>
              <a:defRPr smtClean="0"/>
            </a:lvl1pPr>
          </a:lstStyle>
          <a:p>
            <a:pPr>
              <a:defRPr/>
            </a:pPr>
            <a:fld id="{C13B443B-2063-44DA-A1C6-B32996324D2D}" type="slidenum">
              <a:rPr lang="en-US" altLang="zh-CN"/>
            </a:fld>
            <a:endParaRPr lang="en-US" altLang="zh-CN"/>
          </a:p>
        </p:txBody>
      </p:sp>
      <p:sp>
        <p:nvSpPr>
          <p:cNvPr id="14" name="日期占位符 5"/>
          <p:cNvSpPr>
            <a:spLocks noGrp="1"/>
          </p:cNvSpPr>
          <p:nvPr>
            <p:ph type="dt" sz="half" idx="12"/>
          </p:nvPr>
        </p:nvSpPr>
        <p:spPr/>
        <p:txBody>
          <a:bodyPr/>
          <a:lstStyle>
            <a:lvl1pPr>
              <a:defRPr/>
            </a:lvl1pPr>
          </a:lstStyle>
          <a:p>
            <a:pPr>
              <a:defRPr/>
            </a:pPr>
            <a:r>
              <a:rPr lang="en-US" altLang="zh-CN"/>
              <a:t>http://isc.cs.bit.edu.cn/MLMR</a:t>
            </a: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showMasterSp="0">
  <p:cSld name="标题和表格">
    <p:bg>
      <p:bgPr>
        <a:solidFill>
          <a:schemeClr val="bg1"/>
        </a:solidFill>
        <a:effectLst/>
      </p:bgPr>
    </p:bg>
    <p:spTree>
      <p:nvGrpSpPr>
        <p:cNvPr id="1" name=""/>
        <p:cNvGrpSpPr/>
        <p:nvPr/>
      </p:nvGrpSpPr>
      <p:grpSpPr>
        <a:xfrm>
          <a:off x="0" y="0"/>
          <a:ext cx="0" cy="0"/>
          <a:chOff x="0" y="0"/>
          <a:chExt cx="0" cy="0"/>
        </a:xfrm>
      </p:grpSpPr>
      <p:sp>
        <p:nvSpPr>
          <p:cNvPr id="4"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5"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6"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8"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9"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10"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2"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a:xfrm>
            <a:off x="914400" y="46038"/>
            <a:ext cx="8001000" cy="639762"/>
          </a:xfrm>
        </p:spPr>
        <p:txBody>
          <a:bodyPr/>
          <a:lstStyle/>
          <a:p>
            <a:r>
              <a:rPr lang="zh-CN" altLang="en-US" noProof="1"/>
              <a:t>单击此处编辑母版标题样式</a:t>
            </a:r>
            <a:endParaRPr lang="zh-CN" altLang="en-US" noProof="1"/>
          </a:p>
        </p:txBody>
      </p:sp>
      <p:sp>
        <p:nvSpPr>
          <p:cNvPr id="11" name="表格占位符 10"/>
          <p:cNvSpPr>
            <a:spLocks noGrp="1"/>
          </p:cNvSpPr>
          <p:nvPr>
            <p:ph type="tbl" idx="1"/>
          </p:nvPr>
        </p:nvSpPr>
        <p:spPr>
          <a:xfrm>
            <a:off x="838200" y="1066800"/>
            <a:ext cx="8001000" cy="5257800"/>
          </a:xfrm>
        </p:spPr>
        <p:txBody>
          <a:bodyPr/>
          <a:lstStyle/>
          <a:p>
            <a:pPr lvl="0"/>
            <a:endParaRPr lang="zh-CN" altLang="en-US" noProof="0"/>
          </a:p>
        </p:txBody>
      </p:sp>
      <p:sp>
        <p:nvSpPr>
          <p:cNvPr id="12" name="页脚占位符 3"/>
          <p:cNvSpPr>
            <a:spLocks noGrp="1"/>
          </p:cNvSpPr>
          <p:nvPr>
            <p:ph type="ftr" sz="quarter" idx="10"/>
          </p:nvPr>
        </p:nvSpPr>
        <p:spPr/>
        <p:txBody>
          <a:bodyPr/>
          <a:lstStyle>
            <a:lvl1pPr>
              <a:defRPr/>
            </a:lvl1pPr>
          </a:lstStyle>
          <a:p>
            <a:pPr>
              <a:defRPr/>
            </a:pPr>
            <a:r>
              <a:rPr lang="en-US" altLang="zh-CN"/>
              <a:t>BIT.MLMR</a:t>
            </a:r>
            <a:endParaRPr lang="en-US" altLang="zh-CN"/>
          </a:p>
        </p:txBody>
      </p:sp>
      <p:sp>
        <p:nvSpPr>
          <p:cNvPr id="13" name="灯片编号占位符 4"/>
          <p:cNvSpPr>
            <a:spLocks noGrp="1"/>
          </p:cNvSpPr>
          <p:nvPr>
            <p:ph type="sldNum" sz="quarter" idx="11"/>
          </p:nvPr>
        </p:nvSpPr>
        <p:spPr/>
        <p:txBody>
          <a:bodyPr/>
          <a:lstStyle>
            <a:lvl1pPr>
              <a:defRPr smtClean="0"/>
            </a:lvl1pPr>
          </a:lstStyle>
          <a:p>
            <a:pPr>
              <a:defRPr/>
            </a:pPr>
            <a:fld id="{3FE868C2-1BD1-40D6-BEB3-5C5CEEC9D3F9}" type="slidenum">
              <a:rPr lang="en-US" altLang="zh-CN"/>
            </a:fld>
            <a:endParaRPr lang="en-US" altLang="zh-CN"/>
          </a:p>
        </p:txBody>
      </p:sp>
      <p:sp>
        <p:nvSpPr>
          <p:cNvPr id="14" name="日期占位符 5"/>
          <p:cNvSpPr>
            <a:spLocks noGrp="1"/>
          </p:cNvSpPr>
          <p:nvPr>
            <p:ph type="dt" sz="half" idx="12"/>
          </p:nvPr>
        </p:nvSpPr>
        <p:spPr/>
        <p:txBody>
          <a:bodyPr/>
          <a:lstStyle>
            <a:lvl1pPr>
              <a:defRPr/>
            </a:lvl1pPr>
          </a:lstStyle>
          <a:p>
            <a:pPr>
              <a:defRPr/>
            </a:pPr>
            <a:r>
              <a:rPr lang="en-US" altLang="zh-CN"/>
              <a:t>http://isc.cs.bit.edu.cn/MLMR</a:t>
            </a: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showMasterSp="0">
  <p:cSld name="标题，文本与内容">
    <p:bg>
      <p:bgPr>
        <a:solidFill>
          <a:schemeClr val="bg1"/>
        </a:solidFill>
        <a:effectLst/>
      </p:bgPr>
    </p:bg>
    <p:spTree>
      <p:nvGrpSpPr>
        <p:cNvPr id="1" name=""/>
        <p:cNvGrpSpPr/>
        <p:nvPr/>
      </p:nvGrpSpPr>
      <p:grpSpPr>
        <a:xfrm>
          <a:off x="0" y="0"/>
          <a:ext cx="0" cy="0"/>
          <a:chOff x="0" y="0"/>
          <a:chExt cx="0" cy="0"/>
        </a:xfrm>
      </p:grpSpPr>
      <p:sp>
        <p:nvSpPr>
          <p:cNvPr id="5"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6"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7"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9"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10"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11"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2"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4" name="文本占位符 3"/>
          <p:cNvSpPr>
            <a:spLocks noGrp="1"/>
          </p:cNvSpPr>
          <p:nvPr>
            <p:ph type="body" sz="half" idx="1"/>
          </p:nvPr>
        </p:nvSpPr>
        <p:spPr>
          <a:xfrm>
            <a:off x="457200" y="1600200"/>
            <a:ext cx="4038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2" name="内容占位符 11"/>
          <p:cNvSpPr>
            <a:spLocks noGrp="1"/>
          </p:cNvSpPr>
          <p:nvPr>
            <p:ph sz="half" idx="2"/>
          </p:nvPr>
        </p:nvSpPr>
        <p:spPr>
          <a:xfrm>
            <a:off x="4648200" y="1600200"/>
            <a:ext cx="4038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3" name="Rectangle 2"/>
          <p:cNvSpPr>
            <a:spLocks noGrp="1" noChangeArrowheads="1"/>
          </p:cNvSpPr>
          <p:nvPr>
            <p:ph type="dt" sz="half" idx="10"/>
          </p:nvPr>
        </p:nvSpPr>
        <p:spPr/>
        <p:txBody>
          <a:bodyPr/>
          <a:lstStyle>
            <a:lvl1pPr>
              <a:buFontTx/>
              <a:buNone/>
              <a:defRPr>
                <a:solidFill>
                  <a:schemeClr val="bg1"/>
                </a:solidFill>
              </a:defRPr>
            </a:lvl1pPr>
          </a:lstStyle>
          <a:p>
            <a:pPr>
              <a:defRPr/>
            </a:pPr>
            <a:fld id="{E660AE76-B47C-4FBD-9722-2615AC13CF62}" type="datetime1">
              <a:rPr lang="zh-CN" altLang="en-US"/>
            </a:fld>
            <a:endParaRPr lang="zh-CN" altLang="en-US"/>
          </a:p>
        </p:txBody>
      </p:sp>
      <p:sp>
        <p:nvSpPr>
          <p:cNvPr id="14" name="Rectangle 3"/>
          <p:cNvSpPr>
            <a:spLocks noGrp="1" noChangeArrowheads="1"/>
          </p:cNvSpPr>
          <p:nvPr>
            <p:ph type="sldNum" sz="quarter" idx="11"/>
          </p:nvPr>
        </p:nvSpPr>
        <p:spPr/>
        <p:txBody>
          <a:bodyPr/>
          <a:lstStyle>
            <a:lvl1pPr>
              <a:defRPr smtClean="0">
                <a:solidFill>
                  <a:schemeClr val="bg1"/>
                </a:solidFill>
              </a:defRPr>
            </a:lvl1pPr>
          </a:lstStyle>
          <a:p>
            <a:pPr>
              <a:defRPr/>
            </a:pPr>
            <a:fld id="{A58DA690-BB45-4AD4-A271-3103A3E935A8}" type="slidenum">
              <a:rPr lang="zh-CN" altLang="en-US"/>
            </a:fld>
            <a:endParaRPr lang="en-US" altLang="zh-CN"/>
          </a:p>
        </p:txBody>
      </p:sp>
      <p:sp>
        <p:nvSpPr>
          <p:cNvPr id="15" name="Rectangle 14"/>
          <p:cNvSpPr>
            <a:spLocks noGrp="1" noChangeArrowheads="1"/>
          </p:cNvSpPr>
          <p:nvPr>
            <p:ph type="ftr" sz="quarter" idx="12"/>
          </p:nvPr>
        </p:nvSpPr>
        <p:spPr/>
        <p:txBody>
          <a:bodyPr/>
          <a:lstStyle>
            <a:lvl1pPr>
              <a:buFontTx/>
              <a:buNone/>
              <a:defRPr>
                <a:solidFill>
                  <a:schemeClr val="bg1"/>
                </a:solidFill>
                <a:latin typeface="+mn-lt"/>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bg>
      <p:bgPr>
        <a:solidFill>
          <a:schemeClr val="bg1"/>
        </a:solidFill>
        <a:effectLst/>
      </p:bgPr>
    </p:bg>
    <p:spTree>
      <p:nvGrpSpPr>
        <p:cNvPr id="1" name=""/>
        <p:cNvGrpSpPr/>
        <p:nvPr/>
      </p:nvGrpSpPr>
      <p:grpSpPr>
        <a:xfrm>
          <a:off x="0" y="0"/>
          <a:ext cx="0" cy="0"/>
          <a:chOff x="0" y="0"/>
          <a:chExt cx="0" cy="0"/>
        </a:xfrm>
      </p:grpSpPr>
      <p:sp>
        <p:nvSpPr>
          <p:cNvPr id="4"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5"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6"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8"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9"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10"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2"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p:txBody>
          <a:bodyPr/>
          <a:lstStyle/>
          <a:p>
            <a:r>
              <a:rPr lang="zh-CN" altLang="en-US" noProof="1"/>
              <a:t>单击此处编辑母版标题样式</a:t>
            </a:r>
            <a:endParaRPr lang="zh-CN" altLang="en-US" noProof="1"/>
          </a:p>
        </p:txBody>
      </p:sp>
      <p:sp>
        <p:nvSpPr>
          <p:cNvPr id="11" name="内容占位符 10"/>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2" name="页脚占位符 3"/>
          <p:cNvSpPr>
            <a:spLocks noGrp="1"/>
          </p:cNvSpPr>
          <p:nvPr>
            <p:ph type="ftr" sz="quarter" idx="10"/>
          </p:nvPr>
        </p:nvSpPr>
        <p:spPr/>
        <p:txBody>
          <a:bodyPr/>
          <a:lstStyle>
            <a:lvl1pPr>
              <a:defRPr/>
            </a:lvl1pPr>
          </a:lstStyle>
          <a:p>
            <a:pPr>
              <a:defRPr/>
            </a:pPr>
            <a:r>
              <a:rPr lang="en-US" altLang="zh-CN"/>
              <a:t>BIT.MLMR</a:t>
            </a:r>
            <a:endParaRPr lang="en-US" altLang="zh-CN"/>
          </a:p>
        </p:txBody>
      </p:sp>
      <p:sp>
        <p:nvSpPr>
          <p:cNvPr id="13" name="灯片编号占位符 4"/>
          <p:cNvSpPr>
            <a:spLocks noGrp="1"/>
          </p:cNvSpPr>
          <p:nvPr>
            <p:ph type="sldNum" sz="quarter" idx="11"/>
          </p:nvPr>
        </p:nvSpPr>
        <p:spPr/>
        <p:txBody>
          <a:bodyPr/>
          <a:lstStyle>
            <a:lvl1pPr>
              <a:defRPr smtClean="0"/>
            </a:lvl1pPr>
          </a:lstStyle>
          <a:p>
            <a:pPr>
              <a:defRPr/>
            </a:pPr>
            <a:fld id="{5067A258-D066-4DAD-83AD-81D2C36C29F4}" type="slidenum">
              <a:rPr lang="en-US" altLang="zh-CN"/>
            </a:fld>
            <a:endParaRPr lang="en-US" altLang="zh-CN"/>
          </a:p>
        </p:txBody>
      </p:sp>
      <p:sp>
        <p:nvSpPr>
          <p:cNvPr id="14" name="日期占位符 5"/>
          <p:cNvSpPr>
            <a:spLocks noGrp="1"/>
          </p:cNvSpPr>
          <p:nvPr>
            <p:ph type="dt" sz="half" idx="12"/>
          </p:nvPr>
        </p:nvSpPr>
        <p:spPr/>
        <p:txBody>
          <a:bodyPr/>
          <a:lstStyle>
            <a:lvl1pPr>
              <a:defRPr/>
            </a:lvl1pPr>
          </a:lstStyle>
          <a:p>
            <a:pPr>
              <a:defRPr/>
            </a:pPr>
            <a:r>
              <a:rPr lang="en-US" altLang="zh-CN"/>
              <a:t>http://isc.cs.bit.edu.cn/MLMR</a:t>
            </a: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4"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5"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6"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8"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9"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10"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2"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11" name="文本占位符 10"/>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12" name="页脚占位符 3"/>
          <p:cNvSpPr>
            <a:spLocks noGrp="1"/>
          </p:cNvSpPr>
          <p:nvPr>
            <p:ph type="ftr" sz="quarter" idx="10"/>
          </p:nvPr>
        </p:nvSpPr>
        <p:spPr/>
        <p:txBody>
          <a:bodyPr/>
          <a:lstStyle>
            <a:lvl1pPr>
              <a:defRPr/>
            </a:lvl1pPr>
          </a:lstStyle>
          <a:p>
            <a:pPr>
              <a:defRPr/>
            </a:pPr>
            <a:r>
              <a:rPr lang="en-US" altLang="zh-CN"/>
              <a:t>BIT.MLMR</a:t>
            </a:r>
            <a:endParaRPr lang="en-US" altLang="zh-CN"/>
          </a:p>
        </p:txBody>
      </p:sp>
      <p:sp>
        <p:nvSpPr>
          <p:cNvPr id="13" name="灯片编号占位符 4"/>
          <p:cNvSpPr>
            <a:spLocks noGrp="1"/>
          </p:cNvSpPr>
          <p:nvPr>
            <p:ph type="sldNum" sz="quarter" idx="11"/>
          </p:nvPr>
        </p:nvSpPr>
        <p:spPr/>
        <p:txBody>
          <a:bodyPr/>
          <a:lstStyle>
            <a:lvl1pPr>
              <a:defRPr smtClean="0"/>
            </a:lvl1pPr>
          </a:lstStyle>
          <a:p>
            <a:pPr>
              <a:defRPr/>
            </a:pPr>
            <a:fld id="{EB08092C-95C9-4AC3-BA3E-6D1609F68884}" type="slidenum">
              <a:rPr lang="en-US" altLang="zh-CN"/>
            </a:fld>
            <a:endParaRPr lang="en-US" altLang="zh-CN"/>
          </a:p>
        </p:txBody>
      </p:sp>
      <p:sp>
        <p:nvSpPr>
          <p:cNvPr id="14" name="日期占位符 5"/>
          <p:cNvSpPr>
            <a:spLocks noGrp="1"/>
          </p:cNvSpPr>
          <p:nvPr>
            <p:ph type="dt" sz="half" idx="12"/>
          </p:nvPr>
        </p:nvSpPr>
        <p:spPr/>
        <p:txBody>
          <a:bodyPr/>
          <a:lstStyle>
            <a:lvl1pPr>
              <a:defRPr/>
            </a:lvl1pPr>
          </a:lstStyle>
          <a:p>
            <a:pPr>
              <a:defRPr/>
            </a:pPr>
            <a:r>
              <a:rPr lang="en-US" altLang="zh-CN"/>
              <a:t>http://isc.cs.bit.edu.cn/MLMR</a:t>
            </a: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bg>
      <p:bgPr>
        <a:solidFill>
          <a:schemeClr val="bg1"/>
        </a:solidFill>
        <a:effectLst/>
      </p:bgPr>
    </p:bg>
    <p:spTree>
      <p:nvGrpSpPr>
        <p:cNvPr id="1" name=""/>
        <p:cNvGrpSpPr/>
        <p:nvPr/>
      </p:nvGrpSpPr>
      <p:grpSpPr>
        <a:xfrm>
          <a:off x="0" y="0"/>
          <a:ext cx="0" cy="0"/>
          <a:chOff x="0" y="0"/>
          <a:chExt cx="0" cy="0"/>
        </a:xfrm>
      </p:grpSpPr>
      <p:sp>
        <p:nvSpPr>
          <p:cNvPr id="5"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6"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7"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9"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10"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11"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2"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p:txBody>
          <a:bodyPr/>
          <a:lstStyle/>
          <a:p>
            <a:r>
              <a:rPr lang="zh-CN" altLang="en-US" noProof="1"/>
              <a:t>单击此处编辑母版标题样式</a:t>
            </a:r>
            <a:endParaRPr lang="zh-CN" altLang="en-US" noProof="1"/>
          </a:p>
        </p:txBody>
      </p:sp>
      <p:sp>
        <p:nvSpPr>
          <p:cNvPr id="4" name="内容占位符 3"/>
          <p:cNvSpPr>
            <a:spLocks noGrp="1"/>
          </p:cNvSpPr>
          <p:nvPr>
            <p:ph sz="half" idx="1"/>
          </p:nvPr>
        </p:nvSpPr>
        <p:spPr>
          <a:xfrm>
            <a:off x="838200" y="1066800"/>
            <a:ext cx="3924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2" name="内容占位符 11"/>
          <p:cNvSpPr>
            <a:spLocks noGrp="1"/>
          </p:cNvSpPr>
          <p:nvPr>
            <p:ph sz="half" idx="2"/>
          </p:nvPr>
        </p:nvSpPr>
        <p:spPr>
          <a:xfrm>
            <a:off x="4914900" y="1066800"/>
            <a:ext cx="3924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3" name="页脚占位符 4"/>
          <p:cNvSpPr>
            <a:spLocks noGrp="1"/>
          </p:cNvSpPr>
          <p:nvPr>
            <p:ph type="ftr" sz="quarter" idx="10"/>
          </p:nvPr>
        </p:nvSpPr>
        <p:spPr/>
        <p:txBody>
          <a:bodyPr/>
          <a:lstStyle>
            <a:lvl1pPr>
              <a:defRPr/>
            </a:lvl1pPr>
          </a:lstStyle>
          <a:p>
            <a:pPr>
              <a:defRPr/>
            </a:pPr>
            <a:r>
              <a:rPr lang="en-US" altLang="zh-CN"/>
              <a:t>BIT.MLMR</a:t>
            </a:r>
            <a:endParaRPr lang="en-US" altLang="zh-CN"/>
          </a:p>
        </p:txBody>
      </p:sp>
      <p:sp>
        <p:nvSpPr>
          <p:cNvPr id="14" name="灯片编号占位符 5"/>
          <p:cNvSpPr>
            <a:spLocks noGrp="1"/>
          </p:cNvSpPr>
          <p:nvPr>
            <p:ph type="sldNum" sz="quarter" idx="11"/>
          </p:nvPr>
        </p:nvSpPr>
        <p:spPr/>
        <p:txBody>
          <a:bodyPr/>
          <a:lstStyle>
            <a:lvl1pPr>
              <a:defRPr smtClean="0"/>
            </a:lvl1pPr>
          </a:lstStyle>
          <a:p>
            <a:pPr>
              <a:defRPr/>
            </a:pPr>
            <a:fld id="{BC9B12D1-16D1-4D26-A1BF-C973FF6410D4}" type="slidenum">
              <a:rPr lang="en-US" altLang="zh-CN"/>
            </a:fld>
            <a:endParaRPr lang="en-US" altLang="zh-CN"/>
          </a:p>
        </p:txBody>
      </p:sp>
      <p:sp>
        <p:nvSpPr>
          <p:cNvPr id="15" name="日期占位符 6"/>
          <p:cNvSpPr>
            <a:spLocks noGrp="1"/>
          </p:cNvSpPr>
          <p:nvPr>
            <p:ph type="dt" sz="half" idx="12"/>
          </p:nvPr>
        </p:nvSpPr>
        <p:spPr/>
        <p:txBody>
          <a:bodyPr/>
          <a:lstStyle>
            <a:lvl1pPr>
              <a:defRPr/>
            </a:lvl1pPr>
          </a:lstStyle>
          <a:p>
            <a:pPr>
              <a:defRPr/>
            </a:pPr>
            <a:r>
              <a:rPr lang="en-US" altLang="zh-CN"/>
              <a:t>http://isc.cs.bit.edu.cn/MLMR</a:t>
            </a: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Pr>
        <a:solidFill>
          <a:schemeClr val="bg1"/>
        </a:solidFill>
        <a:effectLst/>
      </p:bgPr>
    </p:bg>
    <p:spTree>
      <p:nvGrpSpPr>
        <p:cNvPr id="1" name=""/>
        <p:cNvGrpSpPr/>
        <p:nvPr/>
      </p:nvGrpSpPr>
      <p:grpSpPr>
        <a:xfrm>
          <a:off x="0" y="0"/>
          <a:ext cx="0" cy="0"/>
          <a:chOff x="0" y="0"/>
          <a:chExt cx="0" cy="0"/>
        </a:xfrm>
      </p:grpSpPr>
      <p:sp>
        <p:nvSpPr>
          <p:cNvPr id="7"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8"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9"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11"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12"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13"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2"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4" name="文本占位符 3"/>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5" name="内容占位符 4"/>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文本占位符 5"/>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4" name="内容占位符 13"/>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5" name="页脚占位符 6"/>
          <p:cNvSpPr>
            <a:spLocks noGrp="1"/>
          </p:cNvSpPr>
          <p:nvPr>
            <p:ph type="ftr" sz="quarter" idx="10"/>
          </p:nvPr>
        </p:nvSpPr>
        <p:spPr/>
        <p:txBody>
          <a:bodyPr/>
          <a:lstStyle>
            <a:lvl1pPr>
              <a:defRPr/>
            </a:lvl1pPr>
          </a:lstStyle>
          <a:p>
            <a:pPr>
              <a:defRPr/>
            </a:pPr>
            <a:r>
              <a:rPr lang="en-US" altLang="zh-CN"/>
              <a:t>BIT.MLMR</a:t>
            </a:r>
            <a:endParaRPr lang="en-US" altLang="zh-CN"/>
          </a:p>
        </p:txBody>
      </p:sp>
      <p:sp>
        <p:nvSpPr>
          <p:cNvPr id="16" name="灯片编号占位符 7"/>
          <p:cNvSpPr>
            <a:spLocks noGrp="1"/>
          </p:cNvSpPr>
          <p:nvPr>
            <p:ph type="sldNum" sz="quarter" idx="11"/>
          </p:nvPr>
        </p:nvSpPr>
        <p:spPr/>
        <p:txBody>
          <a:bodyPr/>
          <a:lstStyle>
            <a:lvl1pPr>
              <a:defRPr smtClean="0"/>
            </a:lvl1pPr>
          </a:lstStyle>
          <a:p>
            <a:pPr>
              <a:defRPr/>
            </a:pPr>
            <a:fld id="{B02DB776-64C6-4D37-B880-6ED45E5C91E4}" type="slidenum">
              <a:rPr lang="en-US" altLang="zh-CN"/>
            </a:fld>
            <a:endParaRPr lang="en-US" altLang="zh-CN"/>
          </a:p>
        </p:txBody>
      </p:sp>
      <p:sp>
        <p:nvSpPr>
          <p:cNvPr id="17" name="日期占位符 8"/>
          <p:cNvSpPr>
            <a:spLocks noGrp="1"/>
          </p:cNvSpPr>
          <p:nvPr>
            <p:ph type="dt" sz="half" idx="12"/>
          </p:nvPr>
        </p:nvSpPr>
        <p:spPr/>
        <p:txBody>
          <a:bodyPr/>
          <a:lstStyle>
            <a:lvl1pPr>
              <a:defRPr/>
            </a:lvl1pPr>
          </a:lstStyle>
          <a:p>
            <a:pPr>
              <a:defRPr/>
            </a:pPr>
            <a:r>
              <a:rPr lang="en-US" altLang="zh-CN"/>
              <a:t>http://isc.cs.bit.edu.cn/MLMR</a:t>
            </a: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bg>
      <p:bgPr>
        <a:solidFill>
          <a:schemeClr val="bg1"/>
        </a:solidFill>
        <a:effectLst/>
      </p:bgPr>
    </p:bg>
    <p:spTree>
      <p:nvGrpSpPr>
        <p:cNvPr id="1" name=""/>
        <p:cNvGrpSpPr/>
        <p:nvPr/>
      </p:nvGrpSpPr>
      <p:grpSpPr>
        <a:xfrm>
          <a:off x="0" y="0"/>
          <a:ext cx="0" cy="0"/>
          <a:chOff x="0" y="0"/>
          <a:chExt cx="0" cy="0"/>
        </a:xfrm>
      </p:grpSpPr>
      <p:sp>
        <p:nvSpPr>
          <p:cNvPr id="3"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4"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5"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7"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8"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9"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2"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标题 9"/>
          <p:cNvSpPr>
            <a:spLocks noGrp="1"/>
          </p:cNvSpPr>
          <p:nvPr>
            <p:ph type="title"/>
          </p:nvPr>
        </p:nvSpPr>
        <p:spPr/>
        <p:txBody>
          <a:bodyPr/>
          <a:lstStyle/>
          <a:p>
            <a:r>
              <a:rPr lang="zh-CN" altLang="en-US" noProof="1"/>
              <a:t>单击此处编辑母版标题样式</a:t>
            </a:r>
            <a:endParaRPr lang="zh-CN" altLang="en-US" noProof="1"/>
          </a:p>
        </p:txBody>
      </p:sp>
      <p:sp>
        <p:nvSpPr>
          <p:cNvPr id="11" name="页脚占位符 2"/>
          <p:cNvSpPr>
            <a:spLocks noGrp="1"/>
          </p:cNvSpPr>
          <p:nvPr>
            <p:ph type="ftr" sz="quarter" idx="10"/>
          </p:nvPr>
        </p:nvSpPr>
        <p:spPr/>
        <p:txBody>
          <a:bodyPr/>
          <a:lstStyle>
            <a:lvl1pPr>
              <a:defRPr/>
            </a:lvl1pPr>
          </a:lstStyle>
          <a:p>
            <a:pPr>
              <a:defRPr/>
            </a:pPr>
            <a:r>
              <a:rPr lang="en-US" altLang="zh-CN"/>
              <a:t>BIT.MLMR</a:t>
            </a:r>
            <a:endParaRPr lang="en-US" altLang="zh-CN"/>
          </a:p>
        </p:txBody>
      </p:sp>
      <p:sp>
        <p:nvSpPr>
          <p:cNvPr id="12" name="灯片编号占位符 3"/>
          <p:cNvSpPr>
            <a:spLocks noGrp="1"/>
          </p:cNvSpPr>
          <p:nvPr>
            <p:ph type="sldNum" sz="quarter" idx="11"/>
          </p:nvPr>
        </p:nvSpPr>
        <p:spPr/>
        <p:txBody>
          <a:bodyPr/>
          <a:lstStyle>
            <a:lvl1pPr>
              <a:defRPr smtClean="0"/>
            </a:lvl1pPr>
          </a:lstStyle>
          <a:p>
            <a:pPr>
              <a:defRPr/>
            </a:pPr>
            <a:fld id="{7BE111A5-6B23-46C8-BBF4-D74C08EE2307}" type="slidenum">
              <a:rPr lang="en-US" altLang="zh-CN"/>
            </a:fld>
            <a:endParaRPr lang="en-US" altLang="zh-CN"/>
          </a:p>
        </p:txBody>
      </p:sp>
      <p:sp>
        <p:nvSpPr>
          <p:cNvPr id="13" name="日期占位符 4"/>
          <p:cNvSpPr>
            <a:spLocks noGrp="1"/>
          </p:cNvSpPr>
          <p:nvPr>
            <p:ph type="dt" sz="half" idx="12"/>
          </p:nvPr>
        </p:nvSpPr>
        <p:spPr/>
        <p:txBody>
          <a:bodyPr/>
          <a:lstStyle>
            <a:lvl1pPr>
              <a:defRPr/>
            </a:lvl1pPr>
          </a:lstStyle>
          <a:p>
            <a:pPr>
              <a:defRPr/>
            </a:pPr>
            <a:r>
              <a:rPr lang="en-US" altLang="zh-CN"/>
              <a:t>http://isc.cs.bit.edu.cn/MLMR</a:t>
            </a: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2"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3"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4"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6"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7"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8"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9"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页脚占位符 1"/>
          <p:cNvSpPr>
            <a:spLocks noGrp="1"/>
          </p:cNvSpPr>
          <p:nvPr>
            <p:ph type="ftr" sz="quarter" idx="10"/>
          </p:nvPr>
        </p:nvSpPr>
        <p:spPr/>
        <p:txBody>
          <a:bodyPr/>
          <a:lstStyle>
            <a:lvl1pPr>
              <a:defRPr/>
            </a:lvl1pPr>
          </a:lstStyle>
          <a:p>
            <a:pPr>
              <a:defRPr/>
            </a:pPr>
            <a:r>
              <a:rPr lang="en-US" altLang="zh-CN"/>
              <a:t>BIT.MLMR</a:t>
            </a:r>
            <a:endParaRPr lang="en-US" altLang="zh-CN"/>
          </a:p>
        </p:txBody>
      </p:sp>
      <p:sp>
        <p:nvSpPr>
          <p:cNvPr id="11" name="灯片编号占位符 2"/>
          <p:cNvSpPr>
            <a:spLocks noGrp="1"/>
          </p:cNvSpPr>
          <p:nvPr>
            <p:ph type="sldNum" sz="quarter" idx="11"/>
          </p:nvPr>
        </p:nvSpPr>
        <p:spPr/>
        <p:txBody>
          <a:bodyPr/>
          <a:lstStyle>
            <a:lvl1pPr>
              <a:defRPr smtClean="0"/>
            </a:lvl1pPr>
          </a:lstStyle>
          <a:p>
            <a:pPr>
              <a:defRPr/>
            </a:pPr>
            <a:fld id="{EBF4C946-4573-4FFE-A1B9-AFC80306F3D5}" type="slidenum">
              <a:rPr lang="en-US" altLang="zh-CN"/>
            </a:fld>
            <a:endParaRPr lang="en-US" altLang="zh-CN"/>
          </a:p>
        </p:txBody>
      </p:sp>
      <p:sp>
        <p:nvSpPr>
          <p:cNvPr id="12" name="日期占位符 3"/>
          <p:cNvSpPr>
            <a:spLocks noGrp="1"/>
          </p:cNvSpPr>
          <p:nvPr>
            <p:ph type="dt" sz="half" idx="12"/>
          </p:nvPr>
        </p:nvSpPr>
        <p:spPr/>
        <p:txBody>
          <a:bodyPr/>
          <a:lstStyle>
            <a:lvl1pPr>
              <a:defRPr/>
            </a:lvl1pPr>
          </a:lstStyle>
          <a:p>
            <a:pPr>
              <a:defRPr/>
            </a:pPr>
            <a:r>
              <a:rPr lang="en-US" altLang="zh-CN"/>
              <a:t>http://isc.cs.bit.edu.cn/MLMR</a:t>
            </a: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solidFill>
          <a:schemeClr val="bg1"/>
        </a:solidFill>
        <a:effectLst/>
      </p:bgPr>
    </p:bg>
    <p:spTree>
      <p:nvGrpSpPr>
        <p:cNvPr id="1" name=""/>
        <p:cNvGrpSpPr/>
        <p:nvPr/>
      </p:nvGrpSpPr>
      <p:grpSpPr>
        <a:xfrm>
          <a:off x="0" y="0"/>
          <a:ext cx="0" cy="0"/>
          <a:chOff x="0" y="0"/>
          <a:chExt cx="0" cy="0"/>
        </a:xfrm>
      </p:grpSpPr>
      <p:sp>
        <p:nvSpPr>
          <p:cNvPr id="5"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6"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7"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9"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10"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11"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2"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4" name="内容占位符 3"/>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2" name="文本占位符 11"/>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13" name="页脚占位符 4"/>
          <p:cNvSpPr>
            <a:spLocks noGrp="1"/>
          </p:cNvSpPr>
          <p:nvPr>
            <p:ph type="ftr" sz="quarter" idx="10"/>
          </p:nvPr>
        </p:nvSpPr>
        <p:spPr/>
        <p:txBody>
          <a:bodyPr/>
          <a:lstStyle>
            <a:lvl1pPr>
              <a:defRPr/>
            </a:lvl1pPr>
          </a:lstStyle>
          <a:p>
            <a:pPr>
              <a:defRPr/>
            </a:pPr>
            <a:r>
              <a:rPr lang="en-US" altLang="zh-CN"/>
              <a:t>BIT.MLMR</a:t>
            </a:r>
            <a:endParaRPr lang="en-US" altLang="zh-CN"/>
          </a:p>
        </p:txBody>
      </p:sp>
      <p:sp>
        <p:nvSpPr>
          <p:cNvPr id="14" name="灯片编号占位符 5"/>
          <p:cNvSpPr>
            <a:spLocks noGrp="1"/>
          </p:cNvSpPr>
          <p:nvPr>
            <p:ph type="sldNum" sz="quarter" idx="11"/>
          </p:nvPr>
        </p:nvSpPr>
        <p:spPr/>
        <p:txBody>
          <a:bodyPr/>
          <a:lstStyle>
            <a:lvl1pPr>
              <a:defRPr smtClean="0"/>
            </a:lvl1pPr>
          </a:lstStyle>
          <a:p>
            <a:pPr>
              <a:defRPr/>
            </a:pPr>
            <a:fld id="{D2554B4F-88A9-4FF2-8B36-88A3C4579BC9}" type="slidenum">
              <a:rPr lang="en-US" altLang="zh-CN"/>
            </a:fld>
            <a:endParaRPr lang="en-US" altLang="zh-CN"/>
          </a:p>
        </p:txBody>
      </p:sp>
      <p:sp>
        <p:nvSpPr>
          <p:cNvPr id="15" name="日期占位符 6"/>
          <p:cNvSpPr>
            <a:spLocks noGrp="1"/>
          </p:cNvSpPr>
          <p:nvPr>
            <p:ph type="dt" sz="half" idx="12"/>
          </p:nvPr>
        </p:nvSpPr>
        <p:spPr/>
        <p:txBody>
          <a:bodyPr/>
          <a:lstStyle>
            <a:lvl1pPr>
              <a:defRPr/>
            </a:lvl1pPr>
          </a:lstStyle>
          <a:p>
            <a:pPr>
              <a:defRPr/>
            </a:pPr>
            <a:r>
              <a:rPr lang="en-US" altLang="zh-CN"/>
              <a:t>http://isc.cs.bit.edu.cn/MLMR</a:t>
            </a: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sp>
        <p:nvSpPr>
          <p:cNvPr id="5"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6"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7"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0" name="" r:id="rId2" imgW="5727700" imgH="5727700" progId="Photoshop.Image.6">
                  <p:embed/>
                </p:oleObj>
              </mc:Choice>
              <mc:Fallback>
                <p:oleObj name="" r:id="rId2" imgW="5727700" imgH="5727700" progId="Photoshop.Image.6">
                  <p:embed/>
                  <p:pic>
                    <p:nvPicPr>
                      <p:cNvPr id="0" name="Object 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9"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10"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11"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2" name="" r:id="rId4" imgW="5524500" imgH="2009775" progId="Photoshop.Image.6">
                  <p:embed/>
                </p:oleObj>
              </mc:Choice>
              <mc:Fallback>
                <p:oleObj name="" r:id="rId4" imgW="5524500" imgH="2009775" progId="Photoshop.Image.6">
                  <p:embed/>
                  <p:pic>
                    <p:nvPicPr>
                      <p:cNvPr id="0" name="Object 104"/>
                      <p:cNvPicPr>
                        <a:picLocks noChangeAspect="1" noChangeArrowheads="1"/>
                      </p:cNvPicPr>
                      <p:nvPr/>
                    </p:nvPicPr>
                    <p:blipFill>
                      <a:blip r:embed="rId5">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4" name="图片占位符 3"/>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12" name="文本占位符 11"/>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13" name="页脚占位符 4"/>
          <p:cNvSpPr>
            <a:spLocks noGrp="1"/>
          </p:cNvSpPr>
          <p:nvPr>
            <p:ph type="ftr" sz="quarter" idx="10"/>
          </p:nvPr>
        </p:nvSpPr>
        <p:spPr/>
        <p:txBody>
          <a:bodyPr/>
          <a:lstStyle>
            <a:lvl1pPr>
              <a:defRPr/>
            </a:lvl1pPr>
          </a:lstStyle>
          <a:p>
            <a:pPr>
              <a:defRPr/>
            </a:pPr>
            <a:r>
              <a:rPr lang="en-US" altLang="zh-CN"/>
              <a:t>BIT.MLMR</a:t>
            </a:r>
            <a:endParaRPr lang="en-US" altLang="zh-CN"/>
          </a:p>
        </p:txBody>
      </p:sp>
      <p:sp>
        <p:nvSpPr>
          <p:cNvPr id="14" name="灯片编号占位符 5"/>
          <p:cNvSpPr>
            <a:spLocks noGrp="1"/>
          </p:cNvSpPr>
          <p:nvPr>
            <p:ph type="sldNum" sz="quarter" idx="11"/>
          </p:nvPr>
        </p:nvSpPr>
        <p:spPr/>
        <p:txBody>
          <a:bodyPr/>
          <a:lstStyle>
            <a:lvl1pPr>
              <a:defRPr smtClean="0"/>
            </a:lvl1pPr>
          </a:lstStyle>
          <a:p>
            <a:pPr>
              <a:defRPr/>
            </a:pPr>
            <a:fld id="{6EBAE2BA-390E-49B1-A1FE-5AC4EA4F2A1D}" type="slidenum">
              <a:rPr lang="en-US" altLang="zh-CN"/>
            </a:fld>
            <a:endParaRPr lang="en-US" altLang="zh-CN"/>
          </a:p>
        </p:txBody>
      </p:sp>
      <p:sp>
        <p:nvSpPr>
          <p:cNvPr id="15" name="日期占位符 6"/>
          <p:cNvSpPr>
            <a:spLocks noGrp="1"/>
          </p:cNvSpPr>
          <p:nvPr>
            <p:ph type="dt" sz="half" idx="12"/>
          </p:nvPr>
        </p:nvSpPr>
        <p:spPr/>
        <p:txBody>
          <a:bodyPr/>
          <a:lstStyle>
            <a:lvl1pPr>
              <a:defRPr/>
            </a:lvl1pPr>
          </a:lstStyle>
          <a:p>
            <a:pPr>
              <a:defRPr/>
            </a:pPr>
            <a:r>
              <a:rPr lang="en-US" altLang="zh-CN"/>
              <a:t>http://isc.cs.bit.edu.cn/MLMR</a:t>
            </a: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vmlDrawing" Target="../drawings/vmlDrawing14.vml"/><Relationship Id="rId17" Type="http://schemas.openxmlformats.org/officeDocument/2006/relationships/image" Target="../media/image6.png"/><Relationship Id="rId16" Type="http://schemas.openxmlformats.org/officeDocument/2006/relationships/oleObject" Target="../embeddings/oleObject27.bin"/><Relationship Id="rId15" Type="http://schemas.openxmlformats.org/officeDocument/2006/relationships/image" Target="../media/image1.png"/><Relationship Id="rId14" Type="http://schemas.openxmlformats.org/officeDocument/2006/relationships/oleObject" Target="../embeddings/oleObject26.bin"/><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106"/>
          <p:cNvSpPr>
            <a:spLocks noChangeArrowheads="1"/>
          </p:cNvSpPr>
          <p:nvPr/>
        </p:nvSpPr>
        <p:spPr bwMode="gray">
          <a:xfrm>
            <a:off x="152400" y="0"/>
            <a:ext cx="8991600" cy="781050"/>
          </a:xfrm>
          <a:prstGeom prst="rect">
            <a:avLst/>
          </a:prstGeom>
          <a:solidFill>
            <a:schemeClr val="accent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1131" name="AutoShape 107"/>
          <p:cNvSpPr>
            <a:spLocks noChangeArrowheads="1"/>
          </p:cNvSpPr>
          <p:nvPr/>
        </p:nvSpPr>
        <p:spPr bwMode="gray">
          <a:xfrm rot="-10800000">
            <a:off x="7315200" y="0"/>
            <a:ext cx="1524000" cy="762000"/>
          </a:xfrm>
          <a:prstGeom prst="triangle">
            <a:avLst>
              <a:gd name="adj" fmla="val 50000"/>
            </a:avLst>
          </a:prstGeom>
          <a:gradFill rotWithShape="1">
            <a:gsLst>
              <a:gs pos="0">
                <a:schemeClr val="accent1">
                  <a:gamma/>
                  <a:shade val="86275"/>
                  <a:invGamma/>
                </a:schemeClr>
              </a:gs>
              <a:gs pos="100000">
                <a:schemeClr val="accent1"/>
              </a:gs>
            </a:gsLst>
            <a:lin ang="5400000" scaled="1"/>
          </a:gradFill>
          <a:ln w="9525">
            <a:noFill/>
            <a:miter lim="800000"/>
          </a:ln>
          <a:effectLst/>
        </p:spPr>
        <p:txBody>
          <a:bodyPr wrap="none" anchor="ctr"/>
          <a:lstStyle/>
          <a:p>
            <a:pPr eaLnBrk="1" hangingPunct="1">
              <a:defRPr/>
            </a:pPr>
            <a:endParaRPr lang="zh-CN" altLang="en-US">
              <a:solidFill>
                <a:srgbClr val="000066"/>
              </a:solidFill>
              <a:latin typeface="Arial" panose="020B0604020202020204" pitchFamily="34" charset="0"/>
            </a:endParaRPr>
          </a:p>
        </p:txBody>
      </p:sp>
      <p:graphicFrame>
        <p:nvGraphicFramePr>
          <p:cNvPr id="1028" name="Object 99"/>
          <p:cNvGraphicFramePr>
            <a:graphicFrameLocks noChangeAspect="1"/>
          </p:cNvGraphicFramePr>
          <p:nvPr userDrawn="1"/>
        </p:nvGraphicFramePr>
        <p:xfrm>
          <a:off x="0" y="857250"/>
          <a:ext cx="9144000" cy="5727700"/>
        </p:xfrm>
        <a:graphic>
          <a:graphicData uri="http://schemas.openxmlformats.org/presentationml/2006/ole">
            <mc:AlternateContent xmlns:mc="http://schemas.openxmlformats.org/markup-compatibility/2006">
              <mc:Choice xmlns:v="urn:schemas-microsoft-com:vml" Requires="v">
                <p:oleObj spid="_x0000_s2" name="" r:id="rId14" imgW="5727700" imgH="5727700" progId="Photoshop.Image.6">
                  <p:embed/>
                </p:oleObj>
              </mc:Choice>
              <mc:Fallback>
                <p:oleObj name="" r:id="rId14" imgW="5727700" imgH="5727700" progId="Photoshop.Image.6">
                  <p:embed/>
                  <p:pic>
                    <p:nvPicPr>
                      <p:cNvPr id="0" name="Object 9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857250"/>
                        <a:ext cx="9144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9" name="Rectangle 101"/>
          <p:cNvSpPr>
            <a:spLocks noChangeArrowheads="1"/>
          </p:cNvSpPr>
          <p:nvPr/>
        </p:nvSpPr>
        <p:spPr bwMode="gray">
          <a:xfrm>
            <a:off x="0" y="6562725"/>
            <a:ext cx="9144000" cy="304800"/>
          </a:xfrm>
          <a:prstGeom prst="rect">
            <a:avLst/>
          </a:prstGeom>
          <a:solidFill>
            <a:schemeClr val="tx1"/>
          </a:solid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1030" name="Rectangle 102" descr="Light horizontal"/>
          <p:cNvSpPr>
            <a:spLocks noChangeArrowheads="1"/>
          </p:cNvSpPr>
          <p:nvPr/>
        </p:nvSpPr>
        <p:spPr bwMode="gray">
          <a:xfrm>
            <a:off x="838200" y="790575"/>
            <a:ext cx="8305800" cy="266700"/>
          </a:xfrm>
          <a:prstGeom prst="rect">
            <a:avLst/>
          </a:prstGeom>
          <a:pattFill prst="ltHorz">
            <a:fgClr>
              <a:schemeClr val="accent1"/>
            </a:fgClr>
            <a:bgClr>
              <a:schemeClr val="bg1"/>
            </a:bgClr>
          </a:pattFill>
          <a:ln>
            <a:noFill/>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sp>
        <p:nvSpPr>
          <p:cNvPr id="1031" name="AutoShape 103"/>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ln>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eaLnBrk="1" hangingPunct="1">
              <a:defRPr/>
            </a:pPr>
            <a:endParaRPr kumimoji="0" lang="zh-CN" altLang="en-US" sz="1800">
              <a:solidFill>
                <a:srgbClr val="000066"/>
              </a:solidFill>
              <a:latin typeface="Arial" panose="020B0604020202020204" pitchFamily="34" charset="0"/>
            </a:endParaRPr>
          </a:p>
        </p:txBody>
      </p:sp>
      <p:graphicFrame>
        <p:nvGraphicFramePr>
          <p:cNvPr id="1032" name="Object 104"/>
          <p:cNvGraphicFramePr>
            <a:graphicFrameLocks noChangeAspect="1"/>
          </p:cNvGraphicFramePr>
          <p:nvPr userDrawn="1"/>
        </p:nvGraphicFramePr>
        <p:xfrm>
          <a:off x="0" y="0"/>
          <a:ext cx="838200" cy="779463"/>
        </p:xfrm>
        <a:graphic>
          <a:graphicData uri="http://schemas.openxmlformats.org/presentationml/2006/ole">
            <mc:AlternateContent xmlns:mc="http://schemas.openxmlformats.org/markup-compatibility/2006">
              <mc:Choice xmlns:v="urn:schemas-microsoft-com:vml" Requires="v">
                <p:oleObj spid="_x0000_s3" name="" r:id="rId16" imgW="5524500" imgH="2009775" progId="Photoshop.Image.6">
                  <p:embed/>
                </p:oleObj>
              </mc:Choice>
              <mc:Fallback>
                <p:oleObj name="" r:id="rId16" imgW="5524500" imgH="2009775" progId="Photoshop.Image.6">
                  <p:embed/>
                  <p:pic>
                    <p:nvPicPr>
                      <p:cNvPr id="0" name="Object 104"/>
                      <p:cNvPicPr>
                        <a:picLocks noChangeAspect="1" noChangeArrowheads="1"/>
                      </p:cNvPicPr>
                      <p:nvPr/>
                    </p:nvPicPr>
                    <p:blipFill>
                      <a:blip r:embed="rId17">
                        <a:extLst>
                          <a:ext uri="{28A0092B-C50C-407E-A947-70E740481C1C}">
                            <a14:useLocalDpi xmlns:a14="http://schemas.microsoft.com/office/drawing/2010/main" val="0"/>
                          </a:ext>
                        </a:extLst>
                      </a:blip>
                      <a:srcRect r="66666"/>
                      <a:stretch>
                        <a:fillRect/>
                      </a:stretch>
                    </p:blipFill>
                    <p:spPr bwMode="auto">
                      <a:xfrm>
                        <a:off x="0" y="0"/>
                        <a:ext cx="838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3" name="Rectangle 3"/>
          <p:cNvSpPr>
            <a:spLocks noGrp="1" noChangeArrowheads="1"/>
          </p:cNvSpPr>
          <p:nvPr>
            <p:ph type="body" idx="4294967295"/>
          </p:nvPr>
        </p:nvSpPr>
        <p:spPr bwMode="auto">
          <a:xfrm>
            <a:off x="838200" y="1066800"/>
            <a:ext cx="8001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5" name="Rectangle 5"/>
          <p:cNvSpPr>
            <a:spLocks noGrp="1" noChangeArrowheads="1"/>
          </p:cNvSpPr>
          <p:nvPr>
            <p:ph type="ftr" sz="quarter" idx="3"/>
          </p:nvPr>
        </p:nvSpPr>
        <p:spPr bwMode="white">
          <a:xfrm>
            <a:off x="6096000" y="6553200"/>
            <a:ext cx="2743200" cy="225425"/>
          </a:xfrm>
          <a:prstGeom prst="rect">
            <a:avLst/>
          </a:prstGeom>
          <a:noFill/>
          <a:ln w="9525">
            <a:noFill/>
            <a:miter lim="800000"/>
          </a:ln>
          <a:effectLst/>
        </p:spPr>
        <p:txBody>
          <a:bodyPr vert="horz" wrap="square" lIns="91440" tIns="45720" rIns="91440" bIns="45720" numCol="1" anchor="t" anchorCtr="0" compatLnSpc="1"/>
          <a:lstStyle>
            <a:lvl1pPr algn="r" eaLnBrk="1" hangingPunct="1">
              <a:buFont typeface="Arial" panose="020B0604020202020204" pitchFamily="34" charset="0"/>
              <a:buNone/>
              <a:defRPr sz="1200">
                <a:solidFill>
                  <a:srgbClr val="FFFFFF"/>
                </a:solidFill>
                <a:latin typeface="Verdana" panose="020B0604030504040204" pitchFamily="34" charset="0"/>
                <a:ea typeface="宋体" panose="02010600030101010101" pitchFamily="2" charset="-122"/>
                <a:cs typeface="+mn-cs"/>
              </a:defRPr>
            </a:lvl1pPr>
          </a:lstStyle>
          <a:p>
            <a:pPr>
              <a:defRPr/>
            </a:pPr>
            <a:r>
              <a:rPr lang="en-US" altLang="zh-CN"/>
              <a:t>BIT.MLMR</a:t>
            </a:r>
            <a:endParaRPr lang="en-US" altLang="zh-CN"/>
          </a:p>
        </p:txBody>
      </p:sp>
      <p:sp>
        <p:nvSpPr>
          <p:cNvPr id="6" name="Rectangle 6"/>
          <p:cNvSpPr>
            <a:spLocks noGrp="1" noChangeArrowheads="1"/>
          </p:cNvSpPr>
          <p:nvPr>
            <p:ph type="sldNum" sz="quarter" idx="4"/>
          </p:nvPr>
        </p:nvSpPr>
        <p:spPr bwMode="white">
          <a:xfrm>
            <a:off x="3200400" y="6553200"/>
            <a:ext cx="2438400" cy="22860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 typeface="Arial" panose="020B0604020202020204" pitchFamily="34" charset="0"/>
              <a:buNone/>
              <a:defRPr sz="1000" smtClean="0">
                <a:solidFill>
                  <a:srgbClr val="FFFFFF"/>
                </a:solidFill>
                <a:latin typeface="Arial" panose="020B0604020202020204" pitchFamily="34" charset="0"/>
              </a:defRPr>
            </a:lvl1pPr>
          </a:lstStyle>
          <a:p>
            <a:pPr>
              <a:defRPr/>
            </a:pPr>
            <a:fld id="{227A5388-16CA-4510-B6F8-52C3A18FD745}" type="slidenum">
              <a:rPr lang="en-US" altLang="zh-CN"/>
            </a:fld>
            <a:endParaRPr lang="en-US" altLang="zh-CN"/>
          </a:p>
        </p:txBody>
      </p:sp>
      <p:sp>
        <p:nvSpPr>
          <p:cNvPr id="1036" name="Rectangle 2"/>
          <p:cNvSpPr>
            <a:spLocks noGrp="1" noChangeArrowheads="1"/>
          </p:cNvSpPr>
          <p:nvPr>
            <p:ph type="title" idx="9"/>
          </p:nvPr>
        </p:nvSpPr>
        <p:spPr bwMode="auto">
          <a:xfrm>
            <a:off x="914400" y="46038"/>
            <a:ext cx="8001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8" name="Rectangle 4"/>
          <p:cNvSpPr>
            <a:spLocks noGrp="1" noChangeArrowheads="1"/>
          </p:cNvSpPr>
          <p:nvPr>
            <p:ph type="dt" sz="half" idx="2"/>
          </p:nvPr>
        </p:nvSpPr>
        <p:spPr bwMode="white">
          <a:xfrm>
            <a:off x="381000" y="6553200"/>
            <a:ext cx="2362200" cy="261938"/>
          </a:xfrm>
          <a:prstGeom prst="rect">
            <a:avLst/>
          </a:prstGeom>
          <a:noFill/>
          <a:ln w="9525">
            <a:noFill/>
            <a:miter lim="800000"/>
          </a:ln>
          <a:effectLst/>
        </p:spPr>
        <p:txBody>
          <a:bodyPr vert="horz" wrap="square" lIns="91440" tIns="45720" rIns="91440" bIns="45720" numCol="1" anchor="t" anchorCtr="0" compatLnSpc="1"/>
          <a:lstStyle>
            <a:lvl1pPr eaLnBrk="1" hangingPunct="1">
              <a:buFont typeface="Arial" panose="020B0604020202020204" pitchFamily="34" charset="0"/>
              <a:buNone/>
              <a:defRPr sz="1000">
                <a:solidFill>
                  <a:srgbClr val="FFFFFF"/>
                </a:solidFill>
                <a:latin typeface="Verdana" panose="020B0604030504040204" pitchFamily="34" charset="0"/>
                <a:ea typeface="宋体" panose="02010600030101010101" pitchFamily="2" charset="-122"/>
                <a:cs typeface="+mn-cs"/>
              </a:defRPr>
            </a:lvl1pPr>
          </a:lstStyle>
          <a:p>
            <a:pPr>
              <a:defRPr/>
            </a:pPr>
            <a:r>
              <a:rPr lang="en-US" altLang="zh-CN"/>
              <a:t>http://isc.cs.bit.edu.cn/MLMR</a:t>
            </a:r>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spcBef>
          <a:spcPct val="0"/>
        </a:spcBef>
        <a:spcAft>
          <a:spcPct val="0"/>
        </a:spcAft>
        <a:defRPr sz="2800" b="1">
          <a:solidFill>
            <a:schemeClr val="bg1"/>
          </a:solidFill>
          <a:latin typeface="+mj-lt"/>
          <a:ea typeface="宋体" panose="02010600030101010101" pitchFamily="2" charset="-122"/>
          <a:cs typeface="Arial" panose="020B0604020202020204" pitchFamily="34" charset="0"/>
        </a:defRPr>
      </a:lvl1pPr>
      <a:lvl2pPr algn="l" rtl="0" eaLnBrk="0" fontAlgn="base" hangingPunct="0">
        <a:spcBef>
          <a:spcPct val="0"/>
        </a:spcBef>
        <a:spcAft>
          <a:spcPct val="0"/>
        </a:spcAft>
        <a:defRPr sz="2800" b="1">
          <a:solidFill>
            <a:schemeClr val="bg1"/>
          </a:solidFill>
          <a:latin typeface="Verdana" panose="020B0604030504040204" pitchFamily="34" charset="0"/>
          <a:ea typeface="宋体" panose="02010600030101010101" pitchFamily="2" charset="-122"/>
          <a:cs typeface="Arial" panose="020B0604020202020204" pitchFamily="34" charset="0"/>
        </a:defRPr>
      </a:lvl2pPr>
      <a:lvl3pPr algn="l" rtl="0" eaLnBrk="0" fontAlgn="base" hangingPunct="0">
        <a:spcBef>
          <a:spcPct val="0"/>
        </a:spcBef>
        <a:spcAft>
          <a:spcPct val="0"/>
        </a:spcAft>
        <a:defRPr sz="2800" b="1">
          <a:solidFill>
            <a:schemeClr val="bg1"/>
          </a:solidFill>
          <a:latin typeface="Verdana" panose="020B0604030504040204" pitchFamily="34" charset="0"/>
          <a:ea typeface="宋体" panose="02010600030101010101" pitchFamily="2" charset="-122"/>
          <a:cs typeface="Arial" panose="020B0604020202020204" pitchFamily="34" charset="0"/>
        </a:defRPr>
      </a:lvl3pPr>
      <a:lvl4pPr algn="l" rtl="0" eaLnBrk="0" fontAlgn="base" hangingPunct="0">
        <a:spcBef>
          <a:spcPct val="0"/>
        </a:spcBef>
        <a:spcAft>
          <a:spcPct val="0"/>
        </a:spcAft>
        <a:defRPr sz="2800" b="1">
          <a:solidFill>
            <a:schemeClr val="bg1"/>
          </a:solidFill>
          <a:latin typeface="Verdana" panose="020B0604030504040204" pitchFamily="34" charset="0"/>
          <a:ea typeface="宋体" panose="02010600030101010101" pitchFamily="2" charset="-122"/>
          <a:cs typeface="Arial" panose="020B0604020202020204" pitchFamily="34" charset="0"/>
        </a:defRPr>
      </a:lvl4pPr>
      <a:lvl5pPr algn="l" rtl="0" eaLnBrk="0" fontAlgn="base" hangingPunct="0">
        <a:spcBef>
          <a:spcPct val="0"/>
        </a:spcBef>
        <a:spcAft>
          <a:spcPct val="0"/>
        </a:spcAft>
        <a:defRPr sz="2800" b="1">
          <a:solidFill>
            <a:schemeClr val="bg1"/>
          </a:solidFill>
          <a:latin typeface="Verdana" panose="020B0604030504040204" pitchFamily="34" charset="0"/>
          <a:ea typeface="宋体" panose="02010600030101010101" pitchFamily="2" charset="-122"/>
          <a:cs typeface="Arial" panose="020B0604020202020204" pitchFamily="34" charset="0"/>
        </a:defRPr>
      </a:lvl5pPr>
      <a:lvl6pPr marL="457200" algn="l" rtl="0" fontAlgn="base">
        <a:spcBef>
          <a:spcPct val="0"/>
        </a:spcBef>
        <a:spcAft>
          <a:spcPct val="0"/>
        </a:spcAft>
        <a:defRPr sz="2800" b="1">
          <a:solidFill>
            <a:schemeClr val="bg1"/>
          </a:solidFill>
          <a:latin typeface="Verdana" panose="020B0604030504040204" pitchFamily="34" charset="0"/>
        </a:defRPr>
      </a:lvl6pPr>
      <a:lvl7pPr marL="914400" algn="l" rtl="0" fontAlgn="base">
        <a:spcBef>
          <a:spcPct val="0"/>
        </a:spcBef>
        <a:spcAft>
          <a:spcPct val="0"/>
        </a:spcAft>
        <a:defRPr sz="2800" b="1">
          <a:solidFill>
            <a:schemeClr val="bg1"/>
          </a:solidFill>
          <a:latin typeface="Verdana" panose="020B0604030504040204" pitchFamily="34" charset="0"/>
        </a:defRPr>
      </a:lvl7pPr>
      <a:lvl8pPr marL="1371600" algn="l" rtl="0" fontAlgn="base">
        <a:spcBef>
          <a:spcPct val="0"/>
        </a:spcBef>
        <a:spcAft>
          <a:spcPct val="0"/>
        </a:spcAft>
        <a:defRPr sz="2800" b="1">
          <a:solidFill>
            <a:schemeClr val="bg1"/>
          </a:solidFill>
          <a:latin typeface="Verdana" panose="020B0604030504040204" pitchFamily="34" charset="0"/>
        </a:defRPr>
      </a:lvl8pPr>
      <a:lvl9pPr marL="1828800" algn="l" rtl="0" fontAlgn="base">
        <a:spcBef>
          <a:spcPct val="0"/>
        </a:spcBef>
        <a:spcAft>
          <a:spcPct val="0"/>
        </a:spcAft>
        <a:defRPr sz="2800" b="1">
          <a:solidFill>
            <a:schemeClr val="bg1"/>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2800" b="1">
          <a:solidFill>
            <a:schemeClr val="tx1"/>
          </a:solidFill>
          <a:latin typeface="+mn-lt"/>
          <a:ea typeface="宋体" panose="02010600030101010101" pitchFamily="2" charset="-122"/>
          <a:cs typeface="Arial" panose="020B0604020202020204" pitchFamily="34"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Arial" panose="020B0604020202020204" pitchFamily="34" charset="0"/>
        </a:defRPr>
      </a:lvl6pPr>
      <a:lvl7pPr marL="2971800" indent="-228600" algn="l" rtl="0" fontAlgn="base">
        <a:spcBef>
          <a:spcPct val="20000"/>
        </a:spcBef>
        <a:spcAft>
          <a:spcPct val="0"/>
        </a:spcAft>
        <a:buChar char="»"/>
        <a:defRPr sz="2000">
          <a:solidFill>
            <a:schemeClr val="tx1"/>
          </a:solidFill>
          <a:latin typeface="Arial" panose="020B0604020202020204" pitchFamily="34" charset="0"/>
        </a:defRPr>
      </a:lvl7pPr>
      <a:lvl8pPr marL="3429000" indent="-228600" algn="l" rtl="0" fontAlgn="base">
        <a:spcBef>
          <a:spcPct val="20000"/>
        </a:spcBef>
        <a:spcAft>
          <a:spcPct val="0"/>
        </a:spcAft>
        <a:buChar char="»"/>
        <a:defRPr sz="2000">
          <a:solidFill>
            <a:schemeClr val="tx1"/>
          </a:solidFill>
          <a:latin typeface="Arial" panose="020B0604020202020204" pitchFamily="34" charset="0"/>
        </a:defRPr>
      </a:lvl8pPr>
      <a:lvl9pPr marL="3886200" indent="-228600" algn="l" rtl="0" fontAlgn="base">
        <a:spcBef>
          <a:spcPct val="20000"/>
        </a:spcBef>
        <a:spcAft>
          <a:spcPct val="0"/>
        </a:spcAft>
        <a:buChar char="»"/>
        <a:defRPr sz="20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6.png"/><Relationship Id="rId2" Type="http://schemas.microsoft.com/office/2007/relationships/media" Target="../media/media1.wmv"/><Relationship Id="rId1" Type="http://schemas.openxmlformats.org/officeDocument/2006/relationships/video" Target="../media/media1.wmv"/></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microsoft.com/office/2007/relationships/media" Target="../media/media2.mp4"/><Relationship Id="rId1" Type="http://schemas.openxmlformats.org/officeDocument/2006/relationships/video" Target="../media/media2.mp4"/></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microsoft.com/office/2007/relationships/media" Target="../media/media3.mp4"/><Relationship Id="rId1" Type="http://schemas.openxmlformats.org/officeDocument/2006/relationships/video" Target="../media/media3.mp4"/></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7.xml"/><Relationship Id="rId6" Type="http://schemas.openxmlformats.org/officeDocument/2006/relationships/image" Target="../media/image31.png"/><Relationship Id="rId5" Type="http://schemas.microsoft.com/office/2007/relationships/media" Target="../media/media4.wmv"/><Relationship Id="rId4" Type="http://schemas.openxmlformats.org/officeDocument/2006/relationships/video" Target="../media/media4.wmv"/><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jpeg"/><Relationship Id="rId1"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hyperlink" Target="https://www.xuetangx.com/course/bitP0854KC006313/16909654?channel=i.area.manual_search"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2514600" y="0"/>
            <a:ext cx="6629400" cy="3581400"/>
          </a:xfrm>
        </p:spPr>
        <p:txBody>
          <a:bodyPr/>
          <a:lstStyle/>
          <a:p>
            <a:pPr>
              <a:lnSpc>
                <a:spcPct val="150000"/>
              </a:lnSpc>
              <a:spcBef>
                <a:spcPct val="100000"/>
              </a:spcBef>
            </a:pPr>
            <a:r>
              <a:rPr lang="zh-CN" altLang="en-US" sz="4400" dirty="0">
                <a:solidFill>
                  <a:srgbClr val="000000"/>
                </a:solidFill>
                <a:latin typeface="楷体_GB2312" panose="02010609030101010101" pitchFamily="49" charset="-122"/>
                <a:ea typeface="楷体_GB2312" panose="02010609030101010101" pitchFamily="49" charset="-122"/>
              </a:rPr>
              <a:t>人工智能</a:t>
            </a:r>
            <a:br>
              <a:rPr lang="zh-CN" altLang="en-US" sz="4400" dirty="0">
                <a:solidFill>
                  <a:srgbClr val="000000"/>
                </a:solidFill>
                <a:latin typeface="楷体_GB2312" panose="02010609030101010101" pitchFamily="49" charset="-122"/>
                <a:ea typeface="楷体_GB2312" panose="02010609030101010101" pitchFamily="49" charset="-122"/>
              </a:rPr>
            </a:br>
            <a:r>
              <a:rPr lang="zh-CN" altLang="en-US" dirty="0">
                <a:solidFill>
                  <a:srgbClr val="000000"/>
                </a:solidFill>
                <a:latin typeface="楷体_GB2312" panose="02010609030101010101" pitchFamily="49" charset="-122"/>
                <a:ea typeface="楷体_GB2312" panose="02010609030101010101" pitchFamily="49" charset="-122"/>
              </a:rPr>
              <a:t> </a:t>
            </a:r>
            <a:r>
              <a:rPr lang="en-US" altLang="zh-CN" dirty="0">
                <a:solidFill>
                  <a:srgbClr val="000000"/>
                </a:solidFill>
                <a:latin typeface="楷体_GB2312" panose="02010609030101010101" pitchFamily="49" charset="-122"/>
                <a:ea typeface="楷体_GB2312" panose="02010609030101010101" pitchFamily="49" charset="-122"/>
              </a:rPr>
              <a:t>Artificial Intelligence (AI)</a:t>
            </a:r>
            <a:br>
              <a:rPr lang="en-US" altLang="zh-CN" sz="4400" dirty="0">
                <a:solidFill>
                  <a:srgbClr val="000000"/>
                </a:solidFill>
                <a:latin typeface="楷体_GB2312" panose="02010609030101010101" pitchFamily="49" charset="-122"/>
                <a:ea typeface="楷体_GB2312" panose="02010609030101010101" pitchFamily="49" charset="-122"/>
              </a:rPr>
            </a:br>
            <a:r>
              <a:rPr lang="en-US" altLang="zh-CN" dirty="0">
                <a:solidFill>
                  <a:srgbClr val="000000"/>
                </a:solidFill>
                <a:latin typeface="楷体_GB2312" panose="02010609030101010101" pitchFamily="49" charset="-122"/>
                <a:ea typeface="楷体_GB2312" panose="02010609030101010101" pitchFamily="49" charset="-122"/>
              </a:rPr>
              <a:t>2023-2024</a:t>
            </a:r>
            <a:endParaRPr lang="en-US" altLang="zh-CN" dirty="0">
              <a:solidFill>
                <a:srgbClr val="000000"/>
              </a:solidFill>
              <a:latin typeface="楷体_GB2312" panose="02010609030101010101" pitchFamily="49" charset="-122"/>
              <a:ea typeface="楷体_GB2312" panose="02010609030101010101" pitchFamily="49" charset="-122"/>
            </a:endParaRPr>
          </a:p>
        </p:txBody>
      </p:sp>
      <p:sp>
        <p:nvSpPr>
          <p:cNvPr id="16387" name="灯片编号占位符 5"/>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3A1D9A80-3F8B-4E30-BEC0-DE577F8FE1AE}" type="slidenum">
              <a:rPr lang="en-US" altLang="zh-CN" sz="1400" b="0">
                <a:solidFill>
                  <a:srgbClr val="FFFFFF"/>
                </a:solidFill>
              </a:rPr>
            </a:fld>
            <a:endParaRPr lang="en-US" altLang="zh-CN" sz="1400" b="0">
              <a:solidFill>
                <a:srgbClr val="FFFFFF"/>
              </a:solidFill>
            </a:endParaRPr>
          </a:p>
        </p:txBody>
      </p:sp>
      <p:sp>
        <p:nvSpPr>
          <p:cNvPr id="16388" name="Rectangle 7"/>
          <p:cNvSpPr>
            <a:spLocks noChangeArrowheads="1"/>
          </p:cNvSpPr>
          <p:nvPr/>
        </p:nvSpPr>
        <p:spPr bwMode="auto">
          <a:xfrm>
            <a:off x="4648200" y="35814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a:solidFill>
                  <a:schemeClr val="bg1"/>
                </a:solidFill>
                <a:latin typeface="Arial" panose="020B0604020202020204" pitchFamily="34" charset="0"/>
              </a:rPr>
              <a:t>know yourself</a:t>
            </a:r>
            <a:endParaRPr lang="en-US" altLang="zh-CN" b="0">
              <a:solidFill>
                <a:schemeClr val="bg1"/>
              </a:solidFill>
              <a:latin typeface="Arial" panose="020B0604020202020204" pitchFamily="34" charset="0"/>
            </a:endParaRPr>
          </a:p>
        </p:txBody>
      </p:sp>
      <p:pic>
        <p:nvPicPr>
          <p:cNvPr id="16389" name="图片 6" descr="delphic temple.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495550" y="4083050"/>
            <a:ext cx="664845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9040D826-D3DF-4EAE-87F8-4DEACFA20D55}"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43011"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610CF6EC-ADF4-46DC-BFEC-D759396DF10A}" type="datetime1">
              <a:rPr lang="zh-CN" altLang="en-US" sz="1400" b="0" smtClean="0">
                <a:solidFill>
                  <a:schemeClr val="bg1"/>
                </a:solidFill>
              </a:rPr>
            </a:fld>
            <a:endParaRPr lang="en-US" altLang="zh-CN" sz="1400" b="0">
              <a:solidFill>
                <a:schemeClr val="bg1"/>
              </a:solidFill>
            </a:endParaRPr>
          </a:p>
        </p:txBody>
      </p:sp>
      <p:sp>
        <p:nvSpPr>
          <p:cNvPr id="43012" name="Rectangle 2"/>
          <p:cNvSpPr>
            <a:spLocks noGrp="1" noRot="1" noChangeArrowheads="1"/>
          </p:cNvSpPr>
          <p:nvPr>
            <p:ph type="title" idx="4294967295"/>
          </p:nvPr>
        </p:nvSpPr>
        <p:spPr>
          <a:xfrm>
            <a:off x="914400" y="0"/>
            <a:ext cx="8229600" cy="838200"/>
          </a:xfrm>
        </p:spPr>
        <p:txBody>
          <a:bodyPr/>
          <a:lstStyle/>
          <a:p>
            <a:pPr eaLnBrk="1" hangingPunct="1"/>
            <a:r>
              <a:rPr lang="en-US" altLang="zh-CN" sz="3600">
                <a:ea typeface="宋体" panose="02010600030101010101" pitchFamily="2" charset="-122"/>
              </a:rPr>
              <a:t>Goals of AI</a:t>
            </a:r>
            <a:endParaRPr lang="en-US" altLang="zh-CN" sz="3600">
              <a:ea typeface="宋体" panose="02010600030101010101" pitchFamily="2" charset="-122"/>
            </a:endParaRPr>
          </a:p>
        </p:txBody>
      </p:sp>
      <p:sp>
        <p:nvSpPr>
          <p:cNvPr id="43013" name="Rectangle 3"/>
          <p:cNvSpPr>
            <a:spLocks noGrp="1" noRot="1" noChangeArrowheads="1"/>
          </p:cNvSpPr>
          <p:nvPr>
            <p:ph type="body" idx="4294967295"/>
          </p:nvPr>
        </p:nvSpPr>
        <p:spPr>
          <a:xfrm>
            <a:off x="533400" y="1371600"/>
            <a:ext cx="8229600" cy="4800600"/>
          </a:xfrm>
        </p:spPr>
        <p:txBody>
          <a:bodyPr/>
          <a:lstStyle/>
          <a:p>
            <a:pPr marL="539750" indent="-539750" eaLnBrk="1" hangingPunct="1"/>
            <a:r>
              <a:rPr lang="en-US" altLang="zh-CN" i="1">
                <a:solidFill>
                  <a:srgbClr val="FF0000"/>
                </a:solidFill>
                <a:ea typeface="宋体" panose="02010600030101010101" pitchFamily="2" charset="-122"/>
              </a:rPr>
              <a:t>Current goal</a:t>
            </a:r>
            <a:endParaRPr lang="en-US" altLang="zh-CN" i="1">
              <a:solidFill>
                <a:srgbClr val="FF0000"/>
              </a:solidFill>
              <a:ea typeface="宋体" panose="02010600030101010101" pitchFamily="2" charset="-122"/>
            </a:endParaRPr>
          </a:p>
          <a:p>
            <a:pPr marL="539750" indent="-539750" eaLnBrk="1" hangingPunct="1">
              <a:buFont typeface="Wingdings" panose="05000000000000000000" pitchFamily="2" charset="2"/>
              <a:buNone/>
            </a:pPr>
            <a:r>
              <a:rPr lang="en-US" altLang="zh-CN" sz="2400">
                <a:ea typeface="宋体" panose="02010600030101010101" pitchFamily="2" charset="-122"/>
              </a:rPr>
              <a:t>    </a:t>
            </a:r>
            <a:r>
              <a:rPr lang="en-US" altLang="zh-CN">
                <a:latin typeface="Times New Roman" panose="02020603050405020304" pitchFamily="18" charset="0"/>
                <a:ea typeface="宋体" panose="02010600030101010101" pitchFamily="2" charset="-122"/>
              </a:rPr>
              <a:t>- Making intelligent machines, especially intelligent computer programs. </a:t>
            </a:r>
            <a:endParaRPr lang="en-US" altLang="zh-CN">
              <a:latin typeface="Times New Roman" panose="02020603050405020304" pitchFamily="18" charset="0"/>
              <a:ea typeface="宋体" panose="02010600030101010101" pitchFamily="2" charset="-122"/>
            </a:endParaRPr>
          </a:p>
          <a:p>
            <a:pPr marL="539750" indent="-539750" eaLnBrk="1" hangingPunct="1">
              <a:buFont typeface="Wingdings" panose="05000000000000000000" pitchFamily="2" charset="2"/>
              <a:buNone/>
            </a:pPr>
            <a:r>
              <a:rPr lang="en-US" altLang="zh-CN">
                <a:latin typeface="Times New Roman" panose="02020603050405020304" pitchFamily="18" charset="0"/>
                <a:ea typeface="宋体" panose="02010600030101010101" pitchFamily="2" charset="-122"/>
              </a:rPr>
              <a:t>    - Design and construction of useful new tools to extend human intellectual and creative capabilities</a:t>
            </a:r>
            <a:endParaRPr lang="en-US" altLang="zh-CN" sz="2400">
              <a:ea typeface="宋体" panose="02010600030101010101" pitchFamily="2" charset="-122"/>
            </a:endParaRPr>
          </a:p>
          <a:p>
            <a:pPr marL="539750" indent="-539750" eaLnBrk="1" hangingPunct="1"/>
            <a:r>
              <a:rPr lang="en-US" altLang="zh-CN" i="1">
                <a:solidFill>
                  <a:srgbClr val="FF0000"/>
                </a:solidFill>
                <a:ea typeface="宋体" panose="02010600030101010101" pitchFamily="2" charset="-122"/>
              </a:rPr>
              <a:t>Long-term goal</a:t>
            </a:r>
            <a:endParaRPr lang="en-US" altLang="zh-CN" i="1">
              <a:solidFill>
                <a:srgbClr val="FF0000"/>
              </a:solidFill>
              <a:ea typeface="宋体" panose="02010600030101010101" pitchFamily="2" charset="-122"/>
            </a:endParaRPr>
          </a:p>
          <a:p>
            <a:pPr marL="539750" indent="-539750" eaLnBrk="1" hangingPunct="1">
              <a:buFont typeface="Wingdings" panose="05000000000000000000" pitchFamily="2" charset="2"/>
              <a:buNone/>
            </a:pPr>
            <a:r>
              <a:rPr lang="en-US" altLang="zh-CN" sz="2400">
                <a:ea typeface="宋体" panose="02010600030101010101" pitchFamily="2" charset="-122"/>
              </a:rPr>
              <a:t>    </a:t>
            </a:r>
            <a:r>
              <a:rPr lang="en-US" altLang="zh-CN">
                <a:latin typeface="Times New Roman" panose="02020603050405020304" pitchFamily="18" charset="0"/>
                <a:ea typeface="宋体" panose="02010600030101010101" pitchFamily="2" charset="-122"/>
              </a:rPr>
              <a:t>  Understanding of the mechanisms underlying thought and intelligent behaviors and their embodiment in machines</a:t>
            </a:r>
            <a:endParaRPr lang="en-US" altLang="zh-CN" sz="2000">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53251"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9C2269E2-4E85-499C-B4B5-B38AA82393F7}"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53252"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7417FF9C-BFC8-4265-B07A-180B1314B1F0}" type="datetime1">
              <a:rPr lang="zh-CN" altLang="en-US" sz="1400" b="0" smtClean="0">
                <a:solidFill>
                  <a:schemeClr val="bg1"/>
                </a:solidFill>
              </a:rPr>
            </a:fld>
            <a:endParaRPr lang="en-US" altLang="zh-CN" sz="1400" b="0">
              <a:solidFill>
                <a:schemeClr val="bg1"/>
              </a:solidFill>
            </a:endParaRPr>
          </a:p>
        </p:txBody>
      </p:sp>
      <p:sp>
        <p:nvSpPr>
          <p:cNvPr id="53253" name="Rectangle 2"/>
          <p:cNvSpPr>
            <a:spLocks noGrp="1" noRot="1" noChangeArrowheads="1"/>
          </p:cNvSpPr>
          <p:nvPr>
            <p:ph type="title" idx="4294967295"/>
          </p:nvPr>
        </p:nvSpPr>
        <p:spPr>
          <a:xfrm>
            <a:off x="914400" y="0"/>
            <a:ext cx="7931150" cy="762000"/>
          </a:xfrm>
        </p:spPr>
        <p:txBody>
          <a:bodyPr/>
          <a:lstStyle/>
          <a:p>
            <a:pPr eaLnBrk="1" hangingPunct="1"/>
            <a:r>
              <a:rPr lang="en-US" altLang="zh-CN" sz="3600">
                <a:ea typeface="宋体" panose="02010600030101010101" pitchFamily="2" charset="-122"/>
              </a:rPr>
              <a:t>What is AI, anyway??</a:t>
            </a:r>
            <a:endParaRPr lang="en-US" altLang="zh-CN" sz="3600">
              <a:ea typeface="宋体" panose="02010600030101010101" pitchFamily="2" charset="-122"/>
            </a:endParaRPr>
          </a:p>
        </p:txBody>
      </p:sp>
      <p:sp>
        <p:nvSpPr>
          <p:cNvPr id="53254" name="Rectangle 3"/>
          <p:cNvSpPr>
            <a:spLocks noGrp="1" noRot="1" noChangeArrowheads="1"/>
          </p:cNvSpPr>
          <p:nvPr>
            <p:ph type="body" idx="4294967295"/>
          </p:nvPr>
        </p:nvSpPr>
        <p:spPr>
          <a:xfrm>
            <a:off x="533400" y="1295400"/>
            <a:ext cx="8305800" cy="4953000"/>
          </a:xfrm>
        </p:spPr>
        <p:txBody>
          <a:bodyPr/>
          <a:lstStyle/>
          <a:p>
            <a:pPr eaLnBrk="1" hangingPunct="1"/>
            <a:r>
              <a:rPr lang="en-US" altLang="zh-CN" dirty="0">
                <a:solidFill>
                  <a:srgbClr val="FF0000"/>
                </a:solidFill>
                <a:ea typeface="宋体" panose="02010600030101010101" pitchFamily="2" charset="-122"/>
              </a:rPr>
              <a:t>Copy</a:t>
            </a:r>
            <a:r>
              <a:rPr lang="en-US" altLang="zh-CN" dirty="0">
                <a:ea typeface="宋体" panose="02010600030101010101" pitchFamily="2" charset="-122"/>
              </a:rPr>
              <a:t> our intelligent capabilities</a:t>
            </a:r>
            <a:endParaRPr lang="en-US" altLang="zh-CN"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55747" y="2286030"/>
            <a:ext cx="8832506" cy="30943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55299"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8EF5A0B4-7C58-4D97-B0FF-DF43CA6F48C6}"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55300"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A5CD4C85-1846-4551-8F55-5C2C0E71D83B}" type="datetime1">
              <a:rPr lang="zh-CN" altLang="en-US" sz="1400" b="0" smtClean="0">
                <a:solidFill>
                  <a:schemeClr val="bg1"/>
                </a:solidFill>
              </a:rPr>
            </a:fld>
            <a:endParaRPr lang="en-US" altLang="zh-CN" sz="1400" b="0">
              <a:solidFill>
                <a:schemeClr val="bg1"/>
              </a:solidFill>
            </a:endParaRPr>
          </a:p>
        </p:txBody>
      </p:sp>
      <p:sp>
        <p:nvSpPr>
          <p:cNvPr id="55301" name="Rectangle 2"/>
          <p:cNvSpPr>
            <a:spLocks noGrp="1" noRot="1" noChangeArrowheads="1"/>
          </p:cNvSpPr>
          <p:nvPr>
            <p:ph type="title" idx="4294967295"/>
          </p:nvPr>
        </p:nvSpPr>
        <p:spPr>
          <a:xfrm>
            <a:off x="838200" y="2857500"/>
            <a:ext cx="7467600" cy="1143000"/>
          </a:xfrm>
        </p:spPr>
        <p:txBody>
          <a:bodyPr/>
          <a:lstStyle/>
          <a:p>
            <a:pPr eaLnBrk="1" hangingPunct="1"/>
            <a:r>
              <a:rPr lang="en-US" altLang="zh-CN" sz="4000" dirty="0">
                <a:solidFill>
                  <a:schemeClr val="tx1"/>
                </a:solidFill>
                <a:ea typeface="宋体" panose="02010600030101010101" pitchFamily="2" charset="-122"/>
              </a:rPr>
              <a:t>Part Ⅱ: Approaches to AI</a:t>
            </a:r>
            <a:endParaRPr lang="en-US" altLang="zh-CN" sz="4000" dirty="0">
              <a:solidFill>
                <a:schemeClr val="tx1"/>
              </a:solidFill>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Rot="1" noChangeArrowheads="1"/>
          </p:cNvSpPr>
          <p:nvPr>
            <p:ph type="body" idx="4294967295"/>
          </p:nvPr>
        </p:nvSpPr>
        <p:spPr>
          <a:xfrm>
            <a:off x="838200" y="1524000"/>
            <a:ext cx="8001000" cy="4343400"/>
          </a:xfrm>
        </p:spPr>
        <p:txBody>
          <a:bodyPr/>
          <a:lstStyle/>
          <a:p>
            <a:pPr eaLnBrk="1" hangingPunct="1">
              <a:spcBef>
                <a:spcPct val="50000"/>
              </a:spcBef>
            </a:pPr>
            <a:r>
              <a:rPr lang="en-US" altLang="zh-CN" dirty="0">
                <a:ea typeface="宋体" panose="02010600030101010101" pitchFamily="2" charset="-122"/>
              </a:rPr>
              <a:t>Symbolic AI</a:t>
            </a:r>
            <a:endParaRPr lang="en-US" altLang="zh-CN" dirty="0">
              <a:ea typeface="宋体" panose="02010600030101010101" pitchFamily="2" charset="-122"/>
            </a:endParaRPr>
          </a:p>
          <a:p>
            <a:pPr eaLnBrk="1" hangingPunct="1">
              <a:spcBef>
                <a:spcPct val="50000"/>
              </a:spcBef>
            </a:pPr>
            <a:r>
              <a:rPr lang="en-US" altLang="zh-CN" dirty="0">
                <a:ea typeface="宋体" panose="02010600030101010101" pitchFamily="2" charset="-122"/>
              </a:rPr>
              <a:t>Machine Learning  </a:t>
            </a:r>
            <a:endParaRPr lang="en-US" altLang="zh-CN" dirty="0">
              <a:ea typeface="宋体" panose="02010600030101010101" pitchFamily="2" charset="-122"/>
            </a:endParaRPr>
          </a:p>
          <a:p>
            <a:pPr eaLnBrk="1" hangingPunct="1">
              <a:spcBef>
                <a:spcPct val="50000"/>
              </a:spcBef>
            </a:pPr>
            <a:r>
              <a:rPr lang="en-US" altLang="zh-CN" dirty="0">
                <a:ea typeface="宋体" panose="02010600030101010101" pitchFamily="2" charset="-122"/>
              </a:rPr>
              <a:t>Nouvelle AI </a:t>
            </a:r>
            <a:endParaRPr lang="en-US" altLang="zh-CN" dirty="0">
              <a:ea typeface="宋体" panose="02010600030101010101" pitchFamily="2" charset="-122"/>
            </a:endParaRPr>
          </a:p>
          <a:p>
            <a:pPr eaLnBrk="1" hangingPunct="1">
              <a:spcBef>
                <a:spcPct val="50000"/>
              </a:spcBef>
            </a:pPr>
            <a:r>
              <a:rPr lang="en-US" altLang="zh-CN" dirty="0">
                <a:ea typeface="宋体" panose="02010600030101010101" pitchFamily="2" charset="-122"/>
              </a:rPr>
              <a:t>Computational Swarm Intelligence</a:t>
            </a:r>
            <a:endParaRPr lang="en-US" altLang="zh-CN" dirty="0">
              <a:ea typeface="宋体" panose="02010600030101010101" pitchFamily="2" charset="-122"/>
            </a:endParaRPr>
          </a:p>
          <a:p>
            <a:pPr eaLnBrk="1" hangingPunct="1">
              <a:spcBef>
                <a:spcPct val="50000"/>
              </a:spcBef>
            </a:pPr>
            <a:r>
              <a:rPr lang="en-US" altLang="zh-CN" dirty="0">
                <a:ea typeface="宋体" panose="02010600030101010101" pitchFamily="2" charset="-122"/>
              </a:rPr>
              <a:t>Connectionism</a:t>
            </a:r>
            <a:endParaRPr lang="en-US" altLang="zh-CN" dirty="0">
              <a:ea typeface="宋体" panose="02010600030101010101" pitchFamily="2" charset="-122"/>
            </a:endParaRPr>
          </a:p>
          <a:p>
            <a:pPr eaLnBrk="1" hangingPunct="1">
              <a:spcBef>
                <a:spcPct val="50000"/>
              </a:spcBef>
            </a:pPr>
            <a:r>
              <a:rPr lang="en-US" altLang="zh-CN" dirty="0">
                <a:ea typeface="宋体" panose="02010600030101010101" pitchFamily="2" charset="-122"/>
              </a:rPr>
              <a:t>Evolutionary Computation</a:t>
            </a:r>
            <a:endParaRPr lang="en-US" altLang="zh-CN" dirty="0">
              <a:ea typeface="宋体" panose="02010600030101010101" pitchFamily="2" charset="-122"/>
            </a:endParaRPr>
          </a:p>
          <a:p>
            <a:pPr eaLnBrk="1" hangingPunct="1">
              <a:spcBef>
                <a:spcPct val="50000"/>
              </a:spcBef>
            </a:pPr>
            <a:endParaRPr lang="en-US" altLang="zh-CN" dirty="0">
              <a:ea typeface="宋体" panose="02010600030101010101" pitchFamily="2" charset="-122"/>
            </a:endParaRPr>
          </a:p>
          <a:p>
            <a:pPr eaLnBrk="1" hangingPunct="1">
              <a:spcBef>
                <a:spcPct val="50000"/>
              </a:spcBef>
            </a:pPr>
            <a:endParaRPr lang="en-US" altLang="zh-CN" dirty="0">
              <a:ea typeface="宋体" panose="02010600030101010101" pitchFamily="2" charset="-122"/>
            </a:endParaRPr>
          </a:p>
        </p:txBody>
      </p:sp>
      <p:sp>
        <p:nvSpPr>
          <p:cNvPr id="57347" name="Rectangle 2"/>
          <p:cNvSpPr txBox="1">
            <a:spLocks noRot="1" noChangeArrowheads="1"/>
          </p:cNvSpPr>
          <p:nvPr/>
        </p:nvSpPr>
        <p:spPr bwMode="gray">
          <a:xfrm>
            <a:off x="838200" y="0"/>
            <a:ext cx="4648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3600">
                <a:solidFill>
                  <a:schemeClr val="bg1"/>
                </a:solidFill>
              </a:rPr>
              <a:t>Approaches to AI</a:t>
            </a:r>
            <a:endParaRPr lang="en-US" altLang="zh-CN" sz="360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idx="4294967295"/>
          </p:nvPr>
        </p:nvSpPr>
        <p:spPr>
          <a:xfrm>
            <a:off x="914400" y="0"/>
            <a:ext cx="7931150" cy="762000"/>
          </a:xfrm>
        </p:spPr>
        <p:txBody>
          <a:bodyPr/>
          <a:lstStyle/>
          <a:p>
            <a:pPr eaLnBrk="1" hangingPunct="1"/>
            <a:r>
              <a:rPr lang="en-US" altLang="zh-CN" sz="3600">
                <a:ea typeface="宋体" panose="02010600030101010101" pitchFamily="2" charset="-122"/>
              </a:rPr>
              <a:t>1. Symbolic AI</a:t>
            </a:r>
            <a:endParaRPr lang="en-US" altLang="zh-CN" sz="3600">
              <a:ea typeface="宋体" panose="02010600030101010101" pitchFamily="2" charset="-122"/>
            </a:endParaRPr>
          </a:p>
        </p:txBody>
      </p:sp>
      <p:sp>
        <p:nvSpPr>
          <p:cNvPr id="59395" name="Rectangle 3"/>
          <p:cNvSpPr>
            <a:spLocks noGrp="1" noRot="1" noChangeArrowheads="1"/>
          </p:cNvSpPr>
          <p:nvPr>
            <p:ph type="body" idx="4294967295"/>
          </p:nvPr>
        </p:nvSpPr>
        <p:spPr>
          <a:xfrm>
            <a:off x="457200" y="1371600"/>
            <a:ext cx="8229600" cy="4724400"/>
          </a:xfrm>
        </p:spPr>
        <p:txBody>
          <a:bodyPr/>
          <a:lstStyle/>
          <a:p>
            <a:pPr marL="533400" indent="-533400" eaLnBrk="1" hangingPunct="1"/>
            <a:r>
              <a:rPr lang="en-US" altLang="zh-CN" i="1">
                <a:solidFill>
                  <a:srgbClr val="FF0000"/>
                </a:solidFill>
                <a:ea typeface="宋体" panose="02010600030101010101" pitchFamily="2" charset="-122"/>
              </a:rPr>
              <a:t>Physical Symbol System Hypothesis</a:t>
            </a:r>
            <a:r>
              <a:rPr lang="en-US" altLang="zh-CN">
                <a:solidFill>
                  <a:srgbClr val="FF0000"/>
                </a:solidFill>
                <a:ea typeface="宋体" panose="02010600030101010101" pitchFamily="2" charset="-122"/>
              </a:rPr>
              <a:t> </a:t>
            </a:r>
            <a:r>
              <a:rPr lang="en-US" altLang="zh-CN" b="0">
                <a:ea typeface="宋体" panose="02010600030101010101" pitchFamily="2" charset="-122"/>
              </a:rPr>
              <a:t>of Newell and Simon</a:t>
            </a:r>
            <a:endParaRPr lang="en-US" altLang="zh-CN" b="0">
              <a:ea typeface="宋体" panose="02010600030101010101" pitchFamily="2" charset="-122"/>
            </a:endParaRPr>
          </a:p>
          <a:p>
            <a:pPr marL="533400" indent="-533400" eaLnBrk="1" hangingPunct="1">
              <a:buFont typeface="Wingdings" panose="05000000000000000000" pitchFamily="2" charset="2"/>
              <a:buNone/>
            </a:pPr>
            <a:r>
              <a:rPr lang="en-US" altLang="zh-CN" sz="2400" b="0">
                <a:ea typeface="宋体" panose="02010600030101010101" pitchFamily="2" charset="-122"/>
              </a:rPr>
              <a:t>    - the processing of structures of symbols by a digital computer is sufficient to produce artificial intelligence</a:t>
            </a:r>
            <a:endParaRPr lang="en-US" altLang="zh-CN" sz="2400" b="0">
              <a:ea typeface="宋体" panose="02010600030101010101" pitchFamily="2" charset="-122"/>
            </a:endParaRPr>
          </a:p>
          <a:p>
            <a:pPr marL="533400" indent="-533400" eaLnBrk="1" hangingPunct="1">
              <a:buFont typeface="Wingdings" panose="05000000000000000000" pitchFamily="2" charset="2"/>
              <a:buNone/>
            </a:pPr>
            <a:r>
              <a:rPr lang="en-US" altLang="zh-CN" sz="2400" b="0">
                <a:ea typeface="宋体" panose="02010600030101010101" pitchFamily="2" charset="-122"/>
              </a:rPr>
              <a:t>    - the processing of structures of symbols by the human brain is the basis of human intelligence</a:t>
            </a:r>
            <a:endParaRPr lang="en-US" altLang="zh-CN" sz="2400" b="0">
              <a:ea typeface="宋体" panose="02010600030101010101" pitchFamily="2" charset="-122"/>
            </a:endParaRPr>
          </a:p>
          <a:p>
            <a:pPr marL="533400" indent="-533400" eaLnBrk="1" hangingPunct="1">
              <a:buFont typeface="Wingdings" panose="05000000000000000000" pitchFamily="2" charset="2"/>
              <a:buNone/>
            </a:pPr>
            <a:r>
              <a:rPr lang="en-US" altLang="zh-CN" sz="2400" b="0">
                <a:ea typeface="宋体" panose="02010600030101010101" pitchFamily="2" charset="-122"/>
              </a:rPr>
              <a:t>    - it remains an open question whether the Physical Symbol System Hypothesis is true or false</a:t>
            </a:r>
            <a:endParaRPr lang="en-US" altLang="zh-CN" sz="2400" b="0">
              <a:ea typeface="宋体" panose="02010600030101010101" pitchFamily="2" charset="-122"/>
            </a:endParaRPr>
          </a:p>
          <a:p>
            <a:pPr marL="533400" indent="-533400" eaLnBrk="1" hangingPunct="1">
              <a:buFont typeface="Wingdings" panose="05000000000000000000" pitchFamily="2" charset="2"/>
              <a:buNone/>
            </a:pPr>
            <a:r>
              <a:rPr lang="en-US" altLang="zh-CN" sz="2400" b="0">
                <a:ea typeface="宋体" panose="02010600030101010101" pitchFamily="2" charset="-122"/>
              </a:rPr>
              <a:t>    - Top-down strategy</a:t>
            </a:r>
            <a:endParaRPr lang="en-US" altLang="zh-CN" sz="2400" b="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Rot="1" noChangeArrowheads="1"/>
          </p:cNvSpPr>
          <p:nvPr>
            <p:ph type="body" idx="4294967295"/>
          </p:nvPr>
        </p:nvSpPr>
        <p:spPr>
          <a:xfrm>
            <a:off x="381000" y="1143000"/>
            <a:ext cx="8229600" cy="4572000"/>
          </a:xfrm>
        </p:spPr>
        <p:txBody>
          <a:bodyPr/>
          <a:lstStyle/>
          <a:p>
            <a:pPr marL="542925" indent="-542925" eaLnBrk="1" hangingPunct="1"/>
            <a:r>
              <a:rPr lang="en-US" altLang="zh-CN">
                <a:ea typeface="宋体" panose="02010600030101010101" pitchFamily="2" charset="-122"/>
              </a:rPr>
              <a:t>Problem-sloving</a:t>
            </a:r>
            <a:r>
              <a:rPr lang="en-US" altLang="zh-CN">
                <a:solidFill>
                  <a:srgbClr val="FF0000"/>
                </a:solidFill>
                <a:ea typeface="宋体" panose="02010600030101010101" pitchFamily="2" charset="-122"/>
              </a:rPr>
              <a:t> </a:t>
            </a:r>
            <a:r>
              <a:rPr lang="en-US" altLang="zh-CN">
                <a:solidFill>
                  <a:srgbClr val="FF0000"/>
                </a:solidFill>
                <a:ea typeface="宋体" panose="02010600030101010101" pitchFamily="2" charset="-122"/>
                <a:sym typeface="Wingdings" panose="05000000000000000000" pitchFamily="2" charset="2"/>
              </a:rPr>
              <a:t> </a:t>
            </a:r>
            <a:r>
              <a:rPr lang="en-US" altLang="zh-CN">
                <a:ea typeface="宋体" panose="02010600030101010101" pitchFamily="2" charset="-122"/>
                <a:sym typeface="Wingdings" panose="05000000000000000000" pitchFamily="2" charset="2"/>
              </a:rPr>
              <a:t>Expert System</a:t>
            </a:r>
            <a:r>
              <a:rPr lang="en-US" altLang="zh-CN">
                <a:solidFill>
                  <a:srgbClr val="FF0000"/>
                </a:solidFill>
                <a:ea typeface="宋体" panose="02010600030101010101" pitchFamily="2" charset="-122"/>
                <a:sym typeface="Wingdings" panose="05000000000000000000" pitchFamily="2" charset="2"/>
              </a:rPr>
              <a:t>  </a:t>
            </a:r>
            <a:r>
              <a:rPr lang="en-US" altLang="zh-CN">
                <a:ea typeface="宋体" panose="02010600030101010101" pitchFamily="2" charset="-122"/>
                <a:sym typeface="Wingdings" panose="05000000000000000000" pitchFamily="2" charset="2"/>
              </a:rPr>
              <a:t>Knowledge Engineering</a:t>
            </a:r>
            <a:endParaRPr lang="en-US" altLang="zh-CN">
              <a:ea typeface="宋体" panose="02010600030101010101" pitchFamily="2" charset="-122"/>
              <a:sym typeface="Wingdings" panose="05000000000000000000" pitchFamily="2" charset="2"/>
            </a:endParaRPr>
          </a:p>
          <a:p>
            <a:pPr marL="542925" indent="-542925" eaLnBrk="1" hangingPunct="1">
              <a:buFont typeface="Wingdings" panose="05000000000000000000" pitchFamily="2" charset="2"/>
              <a:buNone/>
            </a:pPr>
            <a:r>
              <a:rPr lang="en-US" altLang="zh-CN">
                <a:latin typeface="Times New Roman" panose="02020603050405020304" pitchFamily="18" charset="0"/>
                <a:ea typeface="宋体" panose="02010600030101010101" pitchFamily="2" charset="-122"/>
                <a:sym typeface="Wingdings" panose="05000000000000000000" pitchFamily="2" charset="2"/>
              </a:rPr>
              <a:t>      - </a:t>
            </a:r>
            <a:r>
              <a:rPr lang="en-US" altLang="zh-CN">
                <a:solidFill>
                  <a:srgbClr val="FF0000"/>
                </a:solidFill>
                <a:latin typeface="Times New Roman" panose="02020603050405020304" pitchFamily="18" charset="0"/>
                <a:ea typeface="宋体" panose="02010600030101010101" pitchFamily="2" charset="-122"/>
                <a:sym typeface="Wingdings" panose="05000000000000000000" pitchFamily="2" charset="2"/>
              </a:rPr>
              <a:t>Search</a:t>
            </a:r>
            <a:r>
              <a:rPr lang="en-US" altLang="zh-CN">
                <a:latin typeface="Times New Roman" panose="02020603050405020304" pitchFamily="18" charset="0"/>
                <a:ea typeface="宋体" panose="02010600030101010101" pitchFamily="2" charset="-122"/>
                <a:sym typeface="Wingdings" panose="05000000000000000000" pitchFamily="2" charset="2"/>
              </a:rPr>
              <a:t>, </a:t>
            </a:r>
            <a:r>
              <a:rPr lang="en-US" altLang="zh-CN">
                <a:solidFill>
                  <a:srgbClr val="FF0000"/>
                </a:solidFill>
                <a:latin typeface="Times New Roman" panose="02020603050405020304" pitchFamily="18" charset="0"/>
                <a:ea typeface="宋体" panose="02010600030101010101" pitchFamily="2" charset="-122"/>
                <a:sym typeface="Wingdings" panose="05000000000000000000" pitchFamily="2" charset="2"/>
              </a:rPr>
              <a:t>Representation</a:t>
            </a:r>
            <a:r>
              <a:rPr lang="en-US" altLang="zh-CN">
                <a:latin typeface="Times New Roman" panose="02020603050405020304" pitchFamily="18" charset="0"/>
                <a:ea typeface="宋体" panose="02010600030101010101" pitchFamily="2" charset="-122"/>
                <a:sym typeface="Wingdings" panose="05000000000000000000" pitchFamily="2" charset="2"/>
              </a:rPr>
              <a:t>, </a:t>
            </a:r>
            <a:r>
              <a:rPr lang="en-US" altLang="zh-CN">
                <a:solidFill>
                  <a:srgbClr val="FF0000"/>
                </a:solidFill>
                <a:latin typeface="Times New Roman" panose="02020603050405020304" pitchFamily="18" charset="0"/>
                <a:ea typeface="宋体" panose="02010600030101010101" pitchFamily="2" charset="-122"/>
                <a:sym typeface="Wingdings" panose="05000000000000000000" pitchFamily="2" charset="2"/>
              </a:rPr>
              <a:t>Reasoning</a:t>
            </a:r>
            <a:endParaRPr lang="en-US" altLang="zh-CN">
              <a:solidFill>
                <a:srgbClr val="FF0000"/>
              </a:solidFill>
              <a:latin typeface="Times New Roman" panose="02020603050405020304" pitchFamily="18" charset="0"/>
              <a:ea typeface="宋体" panose="02010600030101010101" pitchFamily="2" charset="-122"/>
              <a:sym typeface="Wingdings" panose="05000000000000000000" pitchFamily="2" charset="2"/>
            </a:endParaRPr>
          </a:p>
          <a:p>
            <a:pPr marL="542925" indent="-542925" eaLnBrk="1" hangingPunct="1">
              <a:buFont typeface="Wingdings" panose="05000000000000000000" pitchFamily="2" charset="2"/>
              <a:buNone/>
            </a:pPr>
            <a:r>
              <a:rPr lang="en-US" altLang="zh-CN">
                <a:latin typeface="Times New Roman" panose="02020603050405020304" pitchFamily="18" charset="0"/>
                <a:ea typeface="宋体" panose="02010600030101010101" pitchFamily="2" charset="-122"/>
                <a:sym typeface="Wingdings" panose="05000000000000000000" pitchFamily="2" charset="2"/>
              </a:rPr>
              <a:t>      - GPS, Deep Blue, DENDRAL, CYC…..</a:t>
            </a:r>
            <a:r>
              <a:rPr lang="en-US" altLang="zh-CN">
                <a:ea typeface="宋体" panose="02010600030101010101" pitchFamily="2" charset="-122"/>
                <a:sym typeface="Wingdings" panose="05000000000000000000" pitchFamily="2" charset="2"/>
              </a:rPr>
              <a:t> </a:t>
            </a:r>
            <a:endParaRPr lang="en-US" altLang="zh-CN">
              <a:ea typeface="宋体" panose="02010600030101010101" pitchFamily="2" charset="-122"/>
              <a:sym typeface="Wingdings" panose="05000000000000000000" pitchFamily="2" charset="2"/>
            </a:endParaRPr>
          </a:p>
          <a:p>
            <a:pPr marL="542925" indent="-542925" eaLnBrk="1" hangingPunct="1">
              <a:buFont typeface="Wingdings" panose="05000000000000000000" pitchFamily="2" charset="2"/>
              <a:buNone/>
            </a:pPr>
            <a:endParaRPr lang="en-US" altLang="zh-CN" sz="2000">
              <a:ea typeface="宋体" panose="02010600030101010101" pitchFamily="2" charset="-122"/>
              <a:sym typeface="Wingdings" panose="05000000000000000000" pitchFamily="2" charset="2"/>
            </a:endParaRPr>
          </a:p>
        </p:txBody>
      </p:sp>
      <p:sp>
        <p:nvSpPr>
          <p:cNvPr id="61443" name="Rectangle 2"/>
          <p:cNvSpPr txBox="1">
            <a:spLocks noRot="1" noChangeArrowheads="1"/>
          </p:cNvSpPr>
          <p:nvPr/>
        </p:nvSpPr>
        <p:spPr bwMode="gray">
          <a:xfrm>
            <a:off x="914400" y="0"/>
            <a:ext cx="7931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3600">
                <a:solidFill>
                  <a:schemeClr val="bg1"/>
                </a:solidFill>
              </a:rPr>
              <a:t>Symbolic AI</a:t>
            </a:r>
            <a:endParaRPr lang="en-US" altLang="zh-CN" sz="3600">
              <a:solidFill>
                <a:schemeClr val="bg1"/>
              </a:solidFill>
            </a:endParaRPr>
          </a:p>
        </p:txBody>
      </p:sp>
      <p:pic>
        <p:nvPicPr>
          <p:cNvPr id="2" name="deepbule">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286060" y="3276604"/>
            <a:ext cx="3962296" cy="30491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txBox="1">
            <a:spLocks noRot="1" noChangeArrowheads="1"/>
          </p:cNvSpPr>
          <p:nvPr/>
        </p:nvSpPr>
        <p:spPr bwMode="gray">
          <a:xfrm>
            <a:off x="914400" y="0"/>
            <a:ext cx="7931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3600">
                <a:solidFill>
                  <a:schemeClr val="bg1"/>
                </a:solidFill>
              </a:rPr>
              <a:t>Search Problem</a:t>
            </a:r>
            <a:endParaRPr lang="en-US" altLang="zh-CN" sz="3600">
              <a:solidFill>
                <a:schemeClr val="bg1"/>
              </a:solidFill>
            </a:endParaRPr>
          </a:p>
        </p:txBody>
      </p:sp>
      <p:pic>
        <p:nvPicPr>
          <p:cNvPr id="63491"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81000" y="2590800"/>
            <a:ext cx="8313738"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3"/>
          <p:cNvSpPr txBox="1">
            <a:spLocks noRot="1" noChangeArrowheads="1"/>
          </p:cNvSpPr>
          <p:nvPr/>
        </p:nvSpPr>
        <p:spPr bwMode="auto">
          <a:xfrm>
            <a:off x="457200" y="12192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Font typeface="Wingdings" panose="05000000000000000000" pitchFamily="2" charset="2"/>
              <a:buNone/>
            </a:pPr>
            <a:r>
              <a:rPr lang="en-US" altLang="zh-CN" i="1">
                <a:solidFill>
                  <a:schemeClr val="tx2"/>
                </a:solidFill>
              </a:rPr>
              <a:t>How to search is a key to Symbolic AI as well as AI </a:t>
            </a:r>
            <a:endParaRPr lang="en-US" altLang="zh-CN" sz="2400" b="0">
              <a:solidFill>
                <a:schemeClr val="tx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idx="4294967295"/>
          </p:nvPr>
        </p:nvSpPr>
        <p:spPr>
          <a:xfrm>
            <a:off x="914400" y="0"/>
            <a:ext cx="5943600" cy="762000"/>
          </a:xfrm>
        </p:spPr>
        <p:txBody>
          <a:bodyPr/>
          <a:lstStyle/>
          <a:p>
            <a:pPr eaLnBrk="1" hangingPunct="1"/>
            <a:r>
              <a:rPr lang="en-US" altLang="zh-CN" sz="3600">
                <a:ea typeface="宋体" panose="02010600030101010101" pitchFamily="2" charset="-122"/>
              </a:rPr>
              <a:t>2. Learning Approach</a:t>
            </a:r>
            <a:endParaRPr lang="en-US" altLang="zh-CN" sz="3600">
              <a:ea typeface="宋体" panose="02010600030101010101" pitchFamily="2" charset="-122"/>
            </a:endParaRPr>
          </a:p>
        </p:txBody>
      </p:sp>
      <p:sp>
        <p:nvSpPr>
          <p:cNvPr id="65539" name="Rectangle 3"/>
          <p:cNvSpPr>
            <a:spLocks noGrp="1" noRot="1" noChangeArrowheads="1"/>
          </p:cNvSpPr>
          <p:nvPr>
            <p:ph type="body" idx="4294967295"/>
          </p:nvPr>
        </p:nvSpPr>
        <p:spPr>
          <a:xfrm>
            <a:off x="533400" y="2362200"/>
            <a:ext cx="8232775" cy="3962400"/>
          </a:xfrm>
        </p:spPr>
        <p:txBody>
          <a:bodyPr/>
          <a:lstStyle/>
          <a:p>
            <a:pPr marL="533400" indent="-533400" eaLnBrk="1" hangingPunct="1">
              <a:buFont typeface="Wingdings" panose="05000000000000000000" pitchFamily="2" charset="2"/>
              <a:buNone/>
            </a:pPr>
            <a:r>
              <a:rPr lang="en-US" altLang="zh-CN" sz="2400" b="0">
                <a:ea typeface="宋体" panose="02010600030101010101" pitchFamily="2" charset="-122"/>
              </a:rPr>
              <a:t>Q.  What about making a ``</a:t>
            </a:r>
            <a:r>
              <a:rPr lang="en-US" altLang="zh-CN" sz="2400" b="0">
                <a:solidFill>
                  <a:srgbClr val="FF0000"/>
                </a:solidFill>
                <a:ea typeface="宋体" panose="02010600030101010101" pitchFamily="2" charset="-122"/>
              </a:rPr>
              <a:t>child machine</a:t>
            </a:r>
            <a:r>
              <a:rPr lang="en-US" altLang="zh-CN" sz="2400" b="0">
                <a:ea typeface="宋体" panose="02010600030101010101" pitchFamily="2" charset="-122"/>
              </a:rPr>
              <a:t>'' that could improve by reading and by learning from experience? </a:t>
            </a:r>
            <a:endParaRPr lang="en-US" altLang="zh-CN" sz="2400" b="0">
              <a:ea typeface="宋体" panose="02010600030101010101" pitchFamily="2" charset="-122"/>
            </a:endParaRPr>
          </a:p>
          <a:p>
            <a:pPr marL="533400" indent="-533400" eaLnBrk="1" hangingPunct="1">
              <a:buFont typeface="Wingdings" panose="05000000000000000000" pitchFamily="2" charset="2"/>
              <a:buNone/>
            </a:pPr>
            <a:r>
              <a:rPr lang="en-US" altLang="zh-CN" sz="2400" b="0">
                <a:ea typeface="宋体" panose="02010600030101010101" pitchFamily="2" charset="-122"/>
              </a:rPr>
              <a:t>A.  This idea has been proposed many times, starting in the 1940s. Eventually, it will be made to work. However, AI programs haven't yet reached the level of being able to learn much of what a child learns from physical experience. Nor do present programs understand language well enough to learn much by reading. </a:t>
            </a:r>
            <a:endParaRPr lang="en-US" altLang="zh-CN" sz="2400" b="0">
              <a:ea typeface="宋体" panose="02010600030101010101" pitchFamily="2" charset="-122"/>
            </a:endParaRPr>
          </a:p>
        </p:txBody>
      </p:sp>
      <p:sp>
        <p:nvSpPr>
          <p:cNvPr id="65540" name="TextBox 7"/>
          <p:cNvSpPr txBox="1">
            <a:spLocks noChangeArrowheads="1"/>
          </p:cNvSpPr>
          <p:nvPr/>
        </p:nvSpPr>
        <p:spPr bwMode="auto">
          <a:xfrm>
            <a:off x="381000" y="1676400"/>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a:latin typeface="Garamond" panose="02020404030301010803" pitchFamily="18" charset="0"/>
              </a:rPr>
              <a:t>John McCarthy:</a:t>
            </a:r>
            <a:endParaRPr lang="zh-CN" altLang="en-US">
              <a:latin typeface="Garamond" panose="02020404030301010803" pitchFamily="18" charset="0"/>
            </a:endParaRPr>
          </a:p>
        </p:txBody>
      </p:sp>
      <p:pic>
        <p:nvPicPr>
          <p:cNvPr id="65541"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81800" y="533400"/>
            <a:ext cx="2130425"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r>
              <a:rPr lang="en-US" altLang="zh-CN">
                <a:ea typeface="宋体" panose="02010600030101010101" pitchFamily="2" charset="-122"/>
              </a:rPr>
              <a:t>Tasks of Machine Learning</a:t>
            </a:r>
            <a:endParaRPr lang="en-US" altLang="zh-CN">
              <a:ea typeface="宋体" panose="02010600030101010101" pitchFamily="2" charset="-122"/>
            </a:endParaRPr>
          </a:p>
        </p:txBody>
      </p:sp>
      <p:sp>
        <p:nvSpPr>
          <p:cNvPr id="67587" name="Rectangle 3"/>
          <p:cNvSpPr>
            <a:spLocks noGrp="1" noChangeArrowheads="1"/>
          </p:cNvSpPr>
          <p:nvPr>
            <p:ph idx="1"/>
          </p:nvPr>
        </p:nvSpPr>
        <p:spPr>
          <a:xfrm>
            <a:off x="457200" y="1143000"/>
            <a:ext cx="8458200" cy="5105400"/>
          </a:xfrm>
        </p:spPr>
        <p:txBody>
          <a:bodyPr/>
          <a:lstStyle/>
          <a:p>
            <a:r>
              <a:rPr lang="en-US" altLang="zh-CN">
                <a:solidFill>
                  <a:srgbClr val="FF0000"/>
                </a:solidFill>
                <a:ea typeface="宋体" panose="02010600030101010101" pitchFamily="2" charset="-122"/>
              </a:rPr>
              <a:t>Learning means change</a:t>
            </a:r>
            <a:endParaRPr lang="en-US" altLang="zh-CN">
              <a:solidFill>
                <a:srgbClr val="FF0000"/>
              </a:solidFill>
              <a:ea typeface="宋体" panose="02010600030101010101" pitchFamily="2" charset="-122"/>
            </a:endParaRPr>
          </a:p>
          <a:p>
            <a:r>
              <a:rPr lang="en-US" altLang="zh-CN" b="0">
                <a:ea typeface="宋体" panose="02010600030101010101" pitchFamily="2" charset="-122"/>
              </a:rPr>
              <a:t>Improve behaviour/performance:</a:t>
            </a:r>
            <a:endParaRPr lang="en-US" altLang="zh-CN" b="0">
              <a:ea typeface="宋体" panose="02010600030101010101" pitchFamily="2" charset="-122"/>
            </a:endParaRPr>
          </a:p>
          <a:p>
            <a:pPr>
              <a:buFont typeface="Wingdings" panose="05000000000000000000" pitchFamily="2" charset="2"/>
              <a:buNone/>
            </a:pPr>
            <a:r>
              <a:rPr lang="en-US" altLang="zh-CN" b="0">
                <a:ea typeface="宋体" panose="02010600030101010101" pitchFamily="2" charset="-122"/>
              </a:rPr>
              <a:t>    • learn to perform new tasks (more)</a:t>
            </a:r>
            <a:endParaRPr lang="en-US" altLang="zh-CN" b="0">
              <a:ea typeface="宋体" panose="02010600030101010101" pitchFamily="2" charset="-122"/>
            </a:endParaRPr>
          </a:p>
          <a:p>
            <a:pPr>
              <a:buFont typeface="Wingdings" panose="05000000000000000000" pitchFamily="2" charset="2"/>
              <a:buNone/>
            </a:pPr>
            <a:r>
              <a:rPr lang="en-US" altLang="zh-CN" b="0">
                <a:ea typeface="宋体" panose="02010600030101010101" pitchFamily="2" charset="-122"/>
              </a:rPr>
              <a:t>    • increase ability on existing tasks (better)</a:t>
            </a:r>
            <a:endParaRPr lang="en-US" altLang="zh-CN" b="0">
              <a:ea typeface="宋体" panose="02010600030101010101" pitchFamily="2" charset="-122"/>
            </a:endParaRPr>
          </a:p>
          <a:p>
            <a:pPr>
              <a:buFont typeface="Wingdings" panose="05000000000000000000" pitchFamily="2" charset="2"/>
              <a:buNone/>
            </a:pPr>
            <a:r>
              <a:rPr lang="en-US" altLang="zh-CN" b="0">
                <a:ea typeface="宋体" panose="02010600030101010101" pitchFamily="2" charset="-122"/>
              </a:rPr>
              <a:t>    • increase speed on existing tasks (faster)</a:t>
            </a:r>
            <a:endParaRPr lang="en-US" altLang="zh-CN" b="0">
              <a:ea typeface="宋体" panose="02010600030101010101" pitchFamily="2" charset="-122"/>
            </a:endParaRPr>
          </a:p>
          <a:p>
            <a:r>
              <a:rPr lang="en-US" altLang="zh-CN" b="0">
                <a:ea typeface="宋体" panose="02010600030101010101" pitchFamily="2" charset="-122"/>
              </a:rPr>
              <a:t>Produce and increase knowledge:</a:t>
            </a:r>
            <a:endParaRPr lang="en-US" altLang="zh-CN" b="0">
              <a:ea typeface="宋体" panose="02010600030101010101" pitchFamily="2" charset="-122"/>
            </a:endParaRPr>
          </a:p>
          <a:p>
            <a:pPr>
              <a:buFont typeface="Wingdings" panose="05000000000000000000" pitchFamily="2" charset="2"/>
              <a:buNone/>
            </a:pPr>
            <a:r>
              <a:rPr lang="en-US" altLang="zh-CN" b="0">
                <a:ea typeface="宋体" panose="02010600030101010101" pitchFamily="2" charset="-122"/>
              </a:rPr>
              <a:t>    • formulate explicit concept descriptions</a:t>
            </a:r>
            <a:endParaRPr lang="en-US" altLang="zh-CN" b="0">
              <a:ea typeface="宋体" panose="02010600030101010101" pitchFamily="2" charset="-122"/>
            </a:endParaRPr>
          </a:p>
          <a:p>
            <a:pPr>
              <a:buFont typeface="Wingdings" panose="05000000000000000000" pitchFamily="2" charset="2"/>
              <a:buNone/>
            </a:pPr>
            <a:r>
              <a:rPr lang="en-US" altLang="zh-CN" b="0">
                <a:ea typeface="宋体" panose="02010600030101010101" pitchFamily="2" charset="-122"/>
              </a:rPr>
              <a:t>    • formulate explicit rules</a:t>
            </a:r>
            <a:endParaRPr lang="en-US" altLang="zh-CN" b="0">
              <a:ea typeface="宋体" panose="02010600030101010101" pitchFamily="2" charset="-122"/>
            </a:endParaRPr>
          </a:p>
          <a:p>
            <a:pPr>
              <a:buFont typeface="Wingdings" panose="05000000000000000000" pitchFamily="2" charset="2"/>
              <a:buNone/>
            </a:pPr>
            <a:r>
              <a:rPr lang="en-US" altLang="zh-CN" b="0">
                <a:ea typeface="宋体" panose="02010600030101010101" pitchFamily="2" charset="-122"/>
              </a:rPr>
              <a:t>    • discover regularities in data</a:t>
            </a:r>
            <a:endParaRPr lang="en-US" altLang="zh-CN" b="0">
              <a:ea typeface="宋体" panose="02010600030101010101" pitchFamily="2" charset="-122"/>
            </a:endParaRPr>
          </a:p>
          <a:p>
            <a:pPr>
              <a:buFont typeface="Wingdings" panose="05000000000000000000" pitchFamily="2" charset="2"/>
              <a:buNone/>
            </a:pPr>
            <a:r>
              <a:rPr lang="en-US" altLang="zh-CN" b="0">
                <a:ea typeface="宋体" panose="02010600030101010101" pitchFamily="2" charset="-122"/>
              </a:rPr>
              <a:t>    • discover the way the world behaves</a:t>
            </a:r>
            <a:endParaRPr lang="en-US" altLang="zh-CN" b="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762000" y="0"/>
            <a:ext cx="8382000" cy="12001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ClrTx/>
              <a:buFont typeface="Arial" panose="020B0604020202020204" pitchFamily="34" charset="0"/>
              <a:buNone/>
            </a:pPr>
            <a:r>
              <a:rPr lang="en-US" altLang="zh-CN" sz="3600" b="0">
                <a:solidFill>
                  <a:schemeClr val="bg1"/>
                </a:solidFill>
                <a:latin typeface="Arial" panose="020B0604020202020204" pitchFamily="34" charset="0"/>
              </a:rPr>
              <a:t>The Architecture of intelligent system with learning capability</a:t>
            </a:r>
            <a:endParaRPr lang="zh-CN" altLang="en-US" sz="3600" b="0">
              <a:solidFill>
                <a:schemeClr val="bg1"/>
              </a:solidFill>
              <a:latin typeface="Arial" panose="020B0604020202020204" pitchFamily="34" charset="0"/>
            </a:endParaRPr>
          </a:p>
        </p:txBody>
      </p:sp>
      <p:sp>
        <p:nvSpPr>
          <p:cNvPr id="68611" name="Rectangle 38"/>
          <p:cNvSpPr>
            <a:spLocks noChangeArrowheads="1"/>
          </p:cNvSpPr>
          <p:nvPr/>
        </p:nvSpPr>
        <p:spPr bwMode="auto">
          <a:xfrm>
            <a:off x="0" y="44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grpSp>
        <p:nvGrpSpPr>
          <p:cNvPr id="68612" name="组合 11"/>
          <p:cNvGrpSpPr/>
          <p:nvPr/>
        </p:nvGrpSpPr>
        <p:grpSpPr bwMode="auto">
          <a:xfrm>
            <a:off x="457200" y="1981200"/>
            <a:ext cx="8153400" cy="3754438"/>
            <a:chOff x="457200" y="1981200"/>
            <a:chExt cx="8153400" cy="3753892"/>
          </a:xfrm>
        </p:grpSpPr>
        <p:pic>
          <p:nvPicPr>
            <p:cNvPr id="68613" name="Picture 4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981200"/>
              <a:ext cx="8153400" cy="375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TextBox 5"/>
            <p:cNvSpPr txBox="1">
              <a:spLocks noChangeArrowheads="1"/>
            </p:cNvSpPr>
            <p:nvPr/>
          </p:nvSpPr>
          <p:spPr bwMode="auto">
            <a:xfrm>
              <a:off x="1447800" y="2667000"/>
              <a:ext cx="677108" cy="2209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3200" b="0">
                  <a:latin typeface="Garamond" panose="02020404030301010803" pitchFamily="18" charset="0"/>
                </a:rPr>
                <a:t>Envionment</a:t>
              </a:r>
              <a:endParaRPr lang="zh-CN" altLang="en-US" sz="3200" b="0">
                <a:latin typeface="Garamond" panose="02020404030301010803" pitchFamily="18" charset="0"/>
              </a:endParaRPr>
            </a:p>
          </p:txBody>
        </p:sp>
        <p:sp>
          <p:nvSpPr>
            <p:cNvPr id="68615" name="TextBox 7"/>
            <p:cNvSpPr txBox="1">
              <a:spLocks noChangeArrowheads="1"/>
            </p:cNvSpPr>
            <p:nvPr/>
          </p:nvSpPr>
          <p:spPr bwMode="auto">
            <a:xfrm>
              <a:off x="3657600" y="2590800"/>
              <a:ext cx="1600200" cy="4924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2600" b="0">
                  <a:latin typeface="Garamond" panose="02020404030301010803" pitchFamily="18" charset="0"/>
                </a:rPr>
                <a:t>Perception</a:t>
              </a:r>
              <a:endParaRPr lang="zh-CN" altLang="en-US" sz="2600" b="0">
                <a:latin typeface="Garamond" panose="02020404030301010803" pitchFamily="18" charset="0"/>
              </a:endParaRPr>
            </a:p>
          </p:txBody>
        </p:sp>
        <p:sp>
          <p:nvSpPr>
            <p:cNvPr id="68616" name="TextBox 8"/>
            <p:cNvSpPr txBox="1">
              <a:spLocks noChangeArrowheads="1"/>
            </p:cNvSpPr>
            <p:nvPr/>
          </p:nvSpPr>
          <p:spPr bwMode="auto">
            <a:xfrm>
              <a:off x="6553200" y="2631757"/>
              <a:ext cx="1600200" cy="4924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2600" b="0">
                  <a:latin typeface="Garamond" panose="02020404030301010803" pitchFamily="18" charset="0"/>
                </a:rPr>
                <a:t>Evaluation</a:t>
              </a:r>
              <a:endParaRPr lang="zh-CN" altLang="en-US" sz="2600" b="0">
                <a:latin typeface="Garamond" panose="02020404030301010803" pitchFamily="18" charset="0"/>
              </a:endParaRPr>
            </a:p>
          </p:txBody>
        </p:sp>
        <p:sp>
          <p:nvSpPr>
            <p:cNvPr id="68617" name="TextBox 9"/>
            <p:cNvSpPr txBox="1">
              <a:spLocks noChangeArrowheads="1"/>
            </p:cNvSpPr>
            <p:nvPr/>
          </p:nvSpPr>
          <p:spPr bwMode="auto">
            <a:xfrm>
              <a:off x="3733800" y="4343400"/>
              <a:ext cx="1600200" cy="8925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2600" b="0">
                  <a:latin typeface="Garamond" panose="02020404030301010803" pitchFamily="18" charset="0"/>
                </a:rPr>
                <a:t>Performance</a:t>
              </a:r>
              <a:endParaRPr lang="zh-CN" altLang="en-US" sz="2600" b="0">
                <a:latin typeface="Garamond" panose="02020404030301010803" pitchFamily="18" charset="0"/>
              </a:endParaRPr>
            </a:p>
          </p:txBody>
        </p:sp>
        <p:sp>
          <p:nvSpPr>
            <p:cNvPr id="68618" name="TextBox 10"/>
            <p:cNvSpPr txBox="1">
              <a:spLocks noChangeArrowheads="1"/>
            </p:cNvSpPr>
            <p:nvPr/>
          </p:nvSpPr>
          <p:spPr bwMode="auto">
            <a:xfrm>
              <a:off x="6705600" y="4495800"/>
              <a:ext cx="1371600" cy="4924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2600" b="0">
                  <a:latin typeface="Garamond" panose="02020404030301010803" pitchFamily="18" charset="0"/>
                </a:rPr>
                <a:t>Learning</a:t>
              </a:r>
              <a:endParaRPr lang="zh-CN" altLang="en-US" sz="2600" b="0">
                <a:latin typeface="Garamond" panose="02020404030301010803" pitchFamily="18"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18435"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C6A0D10E-7125-4667-BBEC-097B70647DA6}"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18436"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7381CDCE-730B-4142-82E4-6E53152F902E}" type="datetime1">
              <a:rPr lang="zh-CN" altLang="en-US" sz="1400" b="0" smtClean="0">
                <a:solidFill>
                  <a:schemeClr val="bg1"/>
                </a:solidFill>
              </a:rPr>
            </a:fld>
            <a:endParaRPr lang="en-US" altLang="zh-CN" sz="1400" b="0">
              <a:solidFill>
                <a:schemeClr val="bg1"/>
              </a:solidFill>
            </a:endParaRPr>
          </a:p>
        </p:txBody>
      </p:sp>
      <p:sp>
        <p:nvSpPr>
          <p:cNvPr id="18437" name="Rectangle 2"/>
          <p:cNvSpPr>
            <a:spLocks noGrp="1" noRot="1" noChangeArrowheads="1"/>
          </p:cNvSpPr>
          <p:nvPr>
            <p:ph type="title" idx="4294967295"/>
          </p:nvPr>
        </p:nvSpPr>
        <p:spPr>
          <a:xfrm>
            <a:off x="990600" y="0"/>
            <a:ext cx="4114800" cy="762000"/>
          </a:xfrm>
        </p:spPr>
        <p:txBody>
          <a:bodyPr/>
          <a:lstStyle/>
          <a:p>
            <a:pPr eaLnBrk="1" hangingPunct="1"/>
            <a:r>
              <a:rPr lang="en-US" altLang="zh-CN" sz="3600">
                <a:ea typeface="宋体" panose="02010600030101010101" pitchFamily="2" charset="-122"/>
              </a:rPr>
              <a:t>About Course</a:t>
            </a:r>
            <a:endParaRPr lang="en-US" altLang="zh-CN" sz="3600">
              <a:ea typeface="宋体" panose="02010600030101010101" pitchFamily="2" charset="-122"/>
            </a:endParaRPr>
          </a:p>
        </p:txBody>
      </p:sp>
      <p:sp>
        <p:nvSpPr>
          <p:cNvPr id="18438" name="Rectangle 3"/>
          <p:cNvSpPr>
            <a:spLocks noGrp="1" noRot="1" noChangeArrowheads="1"/>
          </p:cNvSpPr>
          <p:nvPr>
            <p:ph type="body" idx="4294967295"/>
          </p:nvPr>
        </p:nvSpPr>
        <p:spPr>
          <a:xfrm>
            <a:off x="501459" y="1331120"/>
            <a:ext cx="8382000" cy="3200376"/>
          </a:xfrm>
        </p:spPr>
        <p:txBody>
          <a:bodyPr/>
          <a:lstStyle/>
          <a:p>
            <a:pPr eaLnBrk="1" hangingPunct="1"/>
            <a:r>
              <a:rPr lang="en-US" altLang="zh-CN" dirty="0">
                <a:latin typeface="Times New Roman" panose="02020603050405020304" pitchFamily="18" charset="0"/>
                <a:ea typeface="宋体" panose="02010600030101010101" pitchFamily="2" charset="-122"/>
              </a:rPr>
              <a:t>Staff</a:t>
            </a:r>
            <a:endParaRPr lang="en-US" altLang="zh-CN" dirty="0">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r>
              <a:rPr lang="en-US" altLang="zh-CN" sz="2400" dirty="0">
                <a:ea typeface="宋体" panose="02010600030101010101" pitchFamily="2" charset="-122"/>
              </a:rPr>
              <a:t> </a:t>
            </a:r>
            <a:r>
              <a:rPr lang="zh-CN" altLang="en-US" sz="2400" dirty="0">
                <a:solidFill>
                  <a:srgbClr val="FF0000"/>
                </a:solidFill>
                <a:ea typeface="宋体" panose="02010600030101010101" pitchFamily="2" charset="-122"/>
              </a:rPr>
              <a:t>刘峡壁</a:t>
            </a:r>
            <a:r>
              <a:rPr lang="zh-CN" altLang="en-US" sz="2400" dirty="0">
                <a:ea typeface="宋体" panose="02010600030101010101" pitchFamily="2" charset="-122"/>
              </a:rPr>
              <a:t>：</a:t>
            </a:r>
            <a:r>
              <a:rPr lang="zh-CN" altLang="en-US" sz="2400" dirty="0">
                <a:solidFill>
                  <a:srgbClr val="000066"/>
                </a:solidFill>
                <a:ea typeface="宋体" panose="02010600030101010101" pitchFamily="2" charset="-122"/>
              </a:rPr>
              <a:t>中心教学楼</a:t>
            </a:r>
            <a:r>
              <a:rPr lang="en-US" altLang="zh-CN" sz="2400" dirty="0">
                <a:solidFill>
                  <a:srgbClr val="000066"/>
                </a:solidFill>
                <a:ea typeface="宋体" panose="02010600030101010101" pitchFamily="2" charset="-122"/>
              </a:rPr>
              <a:t>901</a:t>
            </a:r>
            <a:r>
              <a:rPr lang="zh-CN" altLang="en-US" sz="2400" dirty="0">
                <a:ea typeface="宋体" panose="02010600030101010101" pitchFamily="2" charset="-122"/>
              </a:rPr>
              <a:t>室</a:t>
            </a:r>
            <a:r>
              <a:rPr lang="zh-CN" altLang="en-US" sz="2400" dirty="0">
                <a:solidFill>
                  <a:srgbClr val="000066"/>
                </a:solidFill>
                <a:ea typeface="宋体" panose="02010600030101010101" pitchFamily="2" charset="-122"/>
              </a:rPr>
              <a:t>，</a:t>
            </a:r>
            <a:r>
              <a:rPr lang="zh-CN" altLang="en-US" sz="2400" dirty="0">
                <a:ea typeface="宋体" panose="02010600030101010101" pitchFamily="2" charset="-122"/>
              </a:rPr>
              <a:t>电话：</a:t>
            </a:r>
            <a:r>
              <a:rPr lang="en-US" altLang="zh-CN" sz="2400" dirty="0">
                <a:ea typeface="宋体" panose="02010600030101010101" pitchFamily="2" charset="-122"/>
              </a:rPr>
              <a:t>68913500</a:t>
            </a:r>
            <a:r>
              <a:rPr lang="zh-CN" altLang="en-US" sz="2400" dirty="0">
                <a:ea typeface="宋体" panose="02010600030101010101" pitchFamily="2" charset="-122"/>
              </a:rPr>
              <a:t>，</a:t>
            </a:r>
            <a:r>
              <a:rPr lang="en-US" altLang="zh-CN" sz="2400" dirty="0">
                <a:ea typeface="宋体" panose="02010600030101010101" pitchFamily="2" charset="-122"/>
              </a:rPr>
              <a:t> </a:t>
            </a:r>
            <a:endParaRPr lang="en-US" altLang="zh-CN" sz="2400" dirty="0">
              <a:ea typeface="宋体" panose="02010600030101010101" pitchFamily="2" charset="-122"/>
            </a:endParaRPr>
          </a:p>
          <a:p>
            <a:pPr eaLnBrk="1" hangingPunct="1">
              <a:buFont typeface="Wingdings" panose="05000000000000000000" pitchFamily="2" charset="2"/>
              <a:buNone/>
            </a:pPr>
            <a:r>
              <a:rPr lang="en-US" altLang="zh-CN" sz="2400" dirty="0">
                <a:ea typeface="宋体" panose="02010600030101010101" pitchFamily="2" charset="-122"/>
              </a:rPr>
              <a:t>             </a:t>
            </a:r>
            <a:r>
              <a:rPr lang="zh-CN" altLang="en-US" sz="2400" dirty="0">
                <a:ea typeface="宋体" panose="02010600030101010101" pitchFamily="2" charset="-122"/>
              </a:rPr>
              <a:t> </a:t>
            </a:r>
            <a:r>
              <a:rPr lang="en-US" altLang="zh-CN" sz="2400" dirty="0">
                <a:ea typeface="宋体" panose="02010600030101010101" pitchFamily="2" charset="-122"/>
              </a:rPr>
              <a:t>E-mail: liuxiabi@bit.edu.cn</a:t>
            </a:r>
            <a:endParaRPr lang="en-US" altLang="zh-CN" sz="2400" dirty="0">
              <a:ea typeface="宋体" panose="02010600030101010101" pitchFamily="2" charset="-122"/>
            </a:endParaRPr>
          </a:p>
          <a:p>
            <a:pPr eaLnBrk="1" hangingPunct="1">
              <a:spcBef>
                <a:spcPts val="2000"/>
              </a:spcBef>
            </a:pPr>
            <a:r>
              <a:rPr lang="en-US" altLang="zh-CN" dirty="0">
                <a:latin typeface="Times New Roman" panose="02020603050405020304" pitchFamily="18" charset="0"/>
                <a:ea typeface="宋体" panose="02010600030101010101" pitchFamily="2" charset="-122"/>
              </a:rPr>
              <a:t>Reference books</a:t>
            </a:r>
            <a:endParaRPr lang="en-US" altLang="zh-CN" dirty="0">
              <a:latin typeface="Times New Roman" panose="02020603050405020304" pitchFamily="18" charset="0"/>
              <a:ea typeface="宋体" panose="02010600030101010101" pitchFamily="2" charset="-122"/>
            </a:endParaRPr>
          </a:p>
          <a:p>
            <a:pPr eaLnBrk="1" hangingPunct="1">
              <a:buFont typeface="Wingdings" panose="05000000000000000000" pitchFamily="2" charset="2"/>
              <a:buChar char="l"/>
            </a:pPr>
            <a:r>
              <a:rPr lang="zh-CN" altLang="en-US" sz="2400" dirty="0">
                <a:ea typeface="宋体" panose="02010600030101010101" pitchFamily="2" charset="-122"/>
              </a:rPr>
              <a:t>刘峡壁等</a:t>
            </a:r>
            <a:r>
              <a:rPr lang="en-US" altLang="zh-CN" sz="2400" dirty="0">
                <a:ea typeface="宋体" panose="02010600030101010101" pitchFamily="2" charset="-122"/>
              </a:rPr>
              <a:t>. </a:t>
            </a:r>
            <a:r>
              <a:rPr lang="zh-CN" altLang="en-US" sz="2400" dirty="0">
                <a:solidFill>
                  <a:srgbClr val="FF0000"/>
                </a:solidFill>
                <a:ea typeface="宋体" panose="02010600030101010101" pitchFamily="2" charset="-122"/>
              </a:rPr>
              <a:t>人工智能：机器学习与神经网络</a:t>
            </a:r>
            <a:r>
              <a:rPr lang="en-US" altLang="zh-CN" sz="2400" dirty="0">
                <a:ea typeface="宋体" panose="02010600030101010101" pitchFamily="2" charset="-122"/>
              </a:rPr>
              <a:t>. </a:t>
            </a:r>
            <a:r>
              <a:rPr lang="zh-CN" altLang="en-US" sz="2400" dirty="0">
                <a:ea typeface="宋体" panose="02010600030101010101" pitchFamily="2" charset="-122"/>
              </a:rPr>
              <a:t>北京：北京理工大学出版社，</a:t>
            </a:r>
            <a:r>
              <a:rPr lang="en-US" altLang="zh-CN" sz="2400" dirty="0">
                <a:ea typeface="宋体" panose="02010600030101010101" pitchFamily="2" charset="-122"/>
              </a:rPr>
              <a:t>2023.01</a:t>
            </a:r>
            <a:endParaRPr lang="en-US" altLang="zh-CN" sz="2400" dirty="0">
              <a:ea typeface="宋体" panose="02010600030101010101" pitchFamily="2" charset="-122"/>
            </a:endParaRPr>
          </a:p>
        </p:txBody>
      </p:sp>
      <p:sp>
        <p:nvSpPr>
          <p:cNvPr id="2" name="Rectangle 3"/>
          <p:cNvSpPr txBox="1">
            <a:spLocks noRot="1" noChangeArrowheads="1"/>
          </p:cNvSpPr>
          <p:nvPr/>
        </p:nvSpPr>
        <p:spPr bwMode="auto">
          <a:xfrm>
            <a:off x="533400" y="4570381"/>
            <a:ext cx="8229600" cy="14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2800" b="1">
                <a:solidFill>
                  <a:schemeClr val="tx1"/>
                </a:solidFill>
                <a:latin typeface="+mn-lt"/>
                <a:ea typeface="宋体" panose="02010600030101010101" pitchFamily="2" charset="-122"/>
                <a:cs typeface="Arial" panose="020B0604020202020204" pitchFamily="34"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Arial" panose="020B0604020202020204" pitchFamily="34" charset="0"/>
              </a:defRPr>
            </a:lvl6pPr>
            <a:lvl7pPr marL="2971800" indent="-228600" algn="l" rtl="0" fontAlgn="base">
              <a:spcBef>
                <a:spcPct val="20000"/>
              </a:spcBef>
              <a:spcAft>
                <a:spcPct val="0"/>
              </a:spcAft>
              <a:buChar char="»"/>
              <a:defRPr sz="2000">
                <a:solidFill>
                  <a:schemeClr val="tx1"/>
                </a:solidFill>
                <a:latin typeface="Arial" panose="020B0604020202020204" pitchFamily="34" charset="0"/>
              </a:defRPr>
            </a:lvl7pPr>
            <a:lvl8pPr marL="3429000" indent="-228600" algn="l" rtl="0" fontAlgn="base">
              <a:spcBef>
                <a:spcPct val="20000"/>
              </a:spcBef>
              <a:spcAft>
                <a:spcPct val="0"/>
              </a:spcAft>
              <a:buChar char="»"/>
              <a:defRPr sz="2000">
                <a:solidFill>
                  <a:schemeClr val="tx1"/>
                </a:solidFill>
                <a:latin typeface="Arial" panose="020B0604020202020204" pitchFamily="34" charset="0"/>
              </a:defRPr>
            </a:lvl8pPr>
            <a:lvl9pPr marL="3886200" indent="-228600" algn="l" rtl="0" fontAlgn="base">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pPr>
            <a:r>
              <a:rPr lang="en-US" altLang="zh-CN" kern="0" dirty="0">
                <a:latin typeface="Times New Roman" panose="02020603050405020304" pitchFamily="18" charset="0"/>
                <a:ea typeface="宋体" panose="02010600030101010101" pitchFamily="2" charset="-122"/>
              </a:rPr>
              <a:t>Course website     </a:t>
            </a:r>
            <a:endParaRPr lang="en-US" altLang="zh-CN" kern="0" dirty="0">
              <a:latin typeface="Times New Roman" panose="02020603050405020304" pitchFamily="18" charset="0"/>
              <a:ea typeface="宋体" panose="02010600030101010101" pitchFamily="2" charset="-122"/>
            </a:endParaRPr>
          </a:p>
          <a:p>
            <a:pPr eaLnBrk="1" hangingPunct="1">
              <a:spcBef>
                <a:spcPct val="50000"/>
              </a:spcBef>
              <a:buFont typeface="Wingdings" panose="05000000000000000000" pitchFamily="2" charset="2"/>
              <a:buNone/>
            </a:pPr>
            <a:r>
              <a:rPr lang="en-US" altLang="zh-CN" i="1" kern="0" dirty="0">
                <a:solidFill>
                  <a:srgbClr val="FF0000"/>
                </a:solidFill>
                <a:ea typeface="宋体" panose="02010600030101010101" pitchFamily="2" charset="-122"/>
              </a:rPr>
              <a:t>    http://www.knowyourself.xyz/AI/</a:t>
            </a:r>
            <a:endParaRPr lang="en-US" altLang="zh-CN" i="1" kern="0" dirty="0">
              <a:solidFill>
                <a:srgbClr val="FF0000"/>
              </a:solidFill>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p:txBody>
          <a:bodyPr/>
          <a:lstStyle/>
          <a:p>
            <a:r>
              <a:rPr lang="en-US" altLang="zh-CN" sz="3600">
                <a:ea typeface="宋体" panose="02010600030101010101" pitchFamily="2" charset="-122"/>
              </a:rPr>
              <a:t>Kinds of Learning</a:t>
            </a:r>
            <a:endParaRPr lang="en-US" altLang="zh-CN" sz="3600">
              <a:ea typeface="宋体" panose="02010600030101010101" pitchFamily="2" charset="-122"/>
            </a:endParaRPr>
          </a:p>
        </p:txBody>
      </p:sp>
      <p:sp>
        <p:nvSpPr>
          <p:cNvPr id="69635" name="Rectangle 3"/>
          <p:cNvSpPr>
            <a:spLocks noGrp="1" noChangeArrowheads="1"/>
          </p:cNvSpPr>
          <p:nvPr>
            <p:ph idx="1"/>
          </p:nvPr>
        </p:nvSpPr>
        <p:spPr>
          <a:xfrm>
            <a:off x="390525" y="1447800"/>
            <a:ext cx="5257800" cy="3276600"/>
          </a:xfrm>
        </p:spPr>
        <p:txBody>
          <a:bodyPr/>
          <a:lstStyle/>
          <a:p>
            <a:r>
              <a:rPr lang="en-US" altLang="zh-CN">
                <a:solidFill>
                  <a:srgbClr val="FF0000"/>
                </a:solidFill>
                <a:ea typeface="宋体" panose="02010600030101010101" pitchFamily="2" charset="-122"/>
              </a:rPr>
              <a:t>Supervised Learning</a:t>
            </a:r>
            <a:endParaRPr lang="en-US" altLang="zh-CN">
              <a:solidFill>
                <a:srgbClr val="FF0000"/>
              </a:solidFill>
              <a:ea typeface="宋体" panose="02010600030101010101" pitchFamily="2" charset="-122"/>
            </a:endParaRPr>
          </a:p>
          <a:p>
            <a:pPr>
              <a:buFont typeface="Wingdings" panose="05000000000000000000" pitchFamily="2" charset="2"/>
              <a:buNone/>
            </a:pPr>
            <a:r>
              <a:rPr lang="en-US" altLang="zh-CN">
                <a:ea typeface="宋体" panose="02010600030101010101" pitchFamily="2" charset="-122"/>
              </a:rPr>
              <a:t>   </a:t>
            </a:r>
            <a:r>
              <a:rPr lang="en-US" altLang="zh-CN" b="0">
                <a:ea typeface="宋体" panose="02010600030101010101" pitchFamily="2" charset="-122"/>
              </a:rPr>
              <a:t>Given a set of example input/output pairs, find a rule that does a good job or predicting the output associated with a new input.</a:t>
            </a:r>
            <a:endParaRPr lang="en-US" altLang="zh-CN" b="0">
              <a:ea typeface="宋体" panose="02010600030101010101" pitchFamily="2" charset="-122"/>
            </a:endParaRPr>
          </a:p>
        </p:txBody>
      </p:sp>
      <p:sp>
        <p:nvSpPr>
          <p:cNvPr id="69636" name="TextBox 3"/>
          <p:cNvSpPr txBox="1">
            <a:spLocks noChangeArrowheads="1"/>
          </p:cNvSpPr>
          <p:nvPr/>
        </p:nvSpPr>
        <p:spPr bwMode="auto">
          <a:xfrm>
            <a:off x="1485900" y="5410200"/>
            <a:ext cx="6172200" cy="523875"/>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 typeface="Arial" panose="020B0604020202020204" pitchFamily="34" charset="0"/>
              <a:buNone/>
            </a:pPr>
            <a:r>
              <a:rPr lang="en-US" altLang="zh-CN" b="0">
                <a:latin typeface="Garamond" panose="02020404030301010803" pitchFamily="18" charset="0"/>
              </a:rPr>
              <a:t>Training data, Validation data, Test data</a:t>
            </a:r>
            <a:endParaRPr lang="zh-CN" altLang="en-US" b="0">
              <a:latin typeface="Garamond" panose="02020404030301010803" pitchFamily="18" charset="0"/>
            </a:endParaRPr>
          </a:p>
        </p:txBody>
      </p:sp>
      <p:grpSp>
        <p:nvGrpSpPr>
          <p:cNvPr id="69637" name="组合 1"/>
          <p:cNvGrpSpPr/>
          <p:nvPr/>
        </p:nvGrpSpPr>
        <p:grpSpPr bwMode="auto">
          <a:xfrm>
            <a:off x="5611813" y="1409700"/>
            <a:ext cx="3200400" cy="3276600"/>
            <a:chOff x="5715078" y="1122078"/>
            <a:chExt cx="4458614" cy="4080444"/>
          </a:xfrm>
        </p:grpSpPr>
        <p:pic>
          <p:nvPicPr>
            <p:cNvPr id="69638"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32289" y="2966802"/>
              <a:ext cx="4441403" cy="223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图片 10" descr="character learning.gif"/>
            <p:cNvPicPr>
              <a:picLocks noChangeAspect="1"/>
            </p:cNvPicPr>
            <p:nvPr/>
          </p:nvPicPr>
          <p:blipFill>
            <a:blip r:embed="rId2">
              <a:extLst>
                <a:ext uri="{28A0092B-C50C-407E-A947-70E740481C1C}">
                  <a14:useLocalDpi xmlns:a14="http://schemas.microsoft.com/office/drawing/2010/main" val="0"/>
                </a:ext>
              </a:extLst>
            </a:blip>
            <a:srcRect b="19044"/>
            <a:stretch>
              <a:fillRect/>
            </a:stretch>
          </p:blipFill>
          <p:spPr bwMode="auto">
            <a:xfrm>
              <a:off x="5715078" y="1122078"/>
              <a:ext cx="4458614" cy="188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p:txBody>
          <a:bodyPr/>
          <a:lstStyle/>
          <a:p>
            <a:r>
              <a:rPr lang="en-US" altLang="zh-CN" sz="3600">
                <a:ea typeface="宋体" panose="02010600030101010101" pitchFamily="2" charset="-122"/>
              </a:rPr>
              <a:t>Kinds of Learning</a:t>
            </a:r>
            <a:endParaRPr lang="en-US" altLang="zh-CN" sz="3600">
              <a:ea typeface="宋体" panose="02010600030101010101" pitchFamily="2" charset="-122"/>
            </a:endParaRPr>
          </a:p>
        </p:txBody>
      </p:sp>
      <p:sp>
        <p:nvSpPr>
          <p:cNvPr id="70659" name="Rectangle 3"/>
          <p:cNvSpPr>
            <a:spLocks noGrp="1" noChangeArrowheads="1"/>
          </p:cNvSpPr>
          <p:nvPr>
            <p:ph idx="1"/>
          </p:nvPr>
        </p:nvSpPr>
        <p:spPr>
          <a:xfrm>
            <a:off x="350838" y="1143000"/>
            <a:ext cx="8640762" cy="4114800"/>
          </a:xfrm>
        </p:spPr>
        <p:txBody>
          <a:bodyPr/>
          <a:lstStyle/>
          <a:p>
            <a:r>
              <a:rPr lang="en-US" altLang="zh-CN">
                <a:solidFill>
                  <a:srgbClr val="FF0000"/>
                </a:solidFill>
                <a:ea typeface="宋体" panose="02010600030101010101" pitchFamily="2" charset="-122"/>
              </a:rPr>
              <a:t>Unsupervised Learning</a:t>
            </a:r>
            <a:endParaRPr lang="en-US" altLang="zh-CN">
              <a:solidFill>
                <a:srgbClr val="FF0000"/>
              </a:solidFill>
              <a:ea typeface="宋体" panose="02010600030101010101" pitchFamily="2" charset="-122"/>
            </a:endParaRPr>
          </a:p>
          <a:p>
            <a:pPr>
              <a:buFont typeface="Wingdings" panose="05000000000000000000" pitchFamily="2" charset="2"/>
              <a:buNone/>
            </a:pPr>
            <a:r>
              <a:rPr lang="en-US" altLang="zh-CN" b="0">
                <a:ea typeface="宋体" panose="02010600030101010101" pitchFamily="2" charset="-122"/>
              </a:rPr>
              <a:t>   Given a set of examples, no labeling of them, find distributions or rules from them</a:t>
            </a:r>
            <a:endParaRPr lang="en-US" altLang="zh-CN" b="0">
              <a:ea typeface="宋体" panose="02010600030101010101" pitchFamily="2" charset="-122"/>
            </a:endParaRPr>
          </a:p>
        </p:txBody>
      </p:sp>
      <p:grpSp>
        <p:nvGrpSpPr>
          <p:cNvPr id="70660" name="组合 4"/>
          <p:cNvGrpSpPr/>
          <p:nvPr/>
        </p:nvGrpSpPr>
        <p:grpSpPr bwMode="auto">
          <a:xfrm>
            <a:off x="585788" y="3200400"/>
            <a:ext cx="4572000" cy="2570163"/>
            <a:chOff x="7535333" y="3714749"/>
            <a:chExt cx="3920068" cy="1967188"/>
          </a:xfrm>
        </p:grpSpPr>
        <p:grpSp>
          <p:nvGrpSpPr>
            <p:cNvPr id="70664" name="组合 5"/>
            <p:cNvGrpSpPr/>
            <p:nvPr/>
          </p:nvGrpSpPr>
          <p:grpSpPr bwMode="auto">
            <a:xfrm>
              <a:off x="7535333" y="3714749"/>
              <a:ext cx="3920068" cy="1562100"/>
              <a:chOff x="7399866" y="3714749"/>
              <a:chExt cx="3920068" cy="1562100"/>
            </a:xfrm>
          </p:grpSpPr>
          <p:sp>
            <p:nvSpPr>
              <p:cNvPr id="8" name="圆角矩形 29"/>
              <p:cNvSpPr/>
              <p:nvPr/>
            </p:nvSpPr>
            <p:spPr>
              <a:xfrm>
                <a:off x="7399866" y="3714749"/>
                <a:ext cx="3920068" cy="1562571"/>
              </a:xfrm>
              <a:prstGeom prst="roundRect">
                <a:avLst/>
              </a:prstGeom>
              <a:solidFill>
                <a:srgbClr val="DEE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dirty="0"/>
              </a:p>
            </p:txBody>
          </p:sp>
          <p:pic>
            <p:nvPicPr>
              <p:cNvPr id="9" name="图片 8"/>
              <p:cNvPicPr>
                <a:picLocks noChangeAspect="1"/>
              </p:cNvPicPr>
              <p:nvPr/>
            </p:nvPicPr>
            <p:blipFill>
              <a:blip r:embed="rId1"/>
              <a:stretch>
                <a:fillRect/>
              </a:stretch>
            </p:blipFill>
            <p:spPr>
              <a:xfrm>
                <a:off x="7560480" y="3782793"/>
                <a:ext cx="3759454" cy="1460506"/>
              </a:xfrm>
              <a:prstGeom prst="rect">
                <a:avLst/>
              </a:prstGeom>
              <a:effectLst>
                <a:outerShdw blurRad="177800" dist="38100" dir="2700000" sx="1000" sy="1000" algn="tl" rotWithShape="0">
                  <a:schemeClr val="bg1">
                    <a:alpha val="12000"/>
                  </a:schemeClr>
                </a:outerShdw>
              </a:effectLst>
            </p:spPr>
          </p:pic>
        </p:grpSp>
        <p:sp>
          <p:nvSpPr>
            <p:cNvPr id="7" name="矩形 6"/>
            <p:cNvSpPr/>
            <p:nvPr/>
          </p:nvSpPr>
          <p:spPr>
            <a:xfrm>
              <a:off x="8729243" y="5354221"/>
              <a:ext cx="1746164" cy="327716"/>
            </a:xfrm>
            <a:prstGeom prst="rect">
              <a:avLst/>
            </a:prstGeom>
          </p:spPr>
          <p:txBody>
            <a:bodyPr>
              <a:spAutoFit/>
              <a:scene3d>
                <a:camera prst="orthographicFront"/>
                <a:lightRig rig="threePt" dir="t"/>
              </a:scene3d>
              <a:sp3d contourW="12700"/>
            </a:bodyPr>
            <a:lstStyle/>
            <a:p>
              <a:pPr algn="just">
                <a:lnSpc>
                  <a:spcPct val="120000"/>
                </a:lnSpc>
                <a:defRPr/>
              </a:pPr>
              <a:r>
                <a:rPr lang="en-US" altLang="zh-CN" sz="2000" b="1" dirty="0">
                  <a:solidFill>
                    <a:srgbClr val="137BFF"/>
                  </a:solidFill>
                  <a:latin typeface="Verdana" panose="020B0604030504040204" pitchFamily="34" charset="0"/>
                </a:rPr>
                <a:t>clustering</a:t>
              </a:r>
              <a:endParaRPr lang="zh-CN" altLang="en-US" sz="2000" b="1" dirty="0">
                <a:solidFill>
                  <a:srgbClr val="137BFF"/>
                </a:solidFill>
                <a:latin typeface="Times New Roman" panose="02020603050405020304" pitchFamily="18" charset="0"/>
              </a:endParaRPr>
            </a:p>
          </p:txBody>
        </p:sp>
      </p:grpSp>
      <p:pic>
        <p:nvPicPr>
          <p:cNvPr id="70661" name="图片 9" descr="Baby-Drinking-Be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9950" y="2801938"/>
            <a:ext cx="2625725"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图片 10" descr="beer&amp;bab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9950" y="4348163"/>
            <a:ext cx="2625725"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5539778" y="5897291"/>
            <a:ext cx="3375622" cy="428066"/>
          </a:xfrm>
          <a:prstGeom prst="rect">
            <a:avLst/>
          </a:prstGeom>
        </p:spPr>
        <p:txBody>
          <a:bodyPr>
            <a:spAutoFit/>
            <a:scene3d>
              <a:camera prst="orthographicFront"/>
              <a:lightRig rig="threePt" dir="t"/>
            </a:scene3d>
            <a:sp3d contourW="12700"/>
          </a:bodyPr>
          <a:lstStyle/>
          <a:p>
            <a:pPr algn="just">
              <a:lnSpc>
                <a:spcPct val="120000"/>
              </a:lnSpc>
              <a:defRPr/>
            </a:pPr>
            <a:r>
              <a:rPr lang="en-US" altLang="zh-CN" sz="2000" b="1" dirty="0">
                <a:solidFill>
                  <a:srgbClr val="137BFF"/>
                </a:solidFill>
                <a:latin typeface="Verdana" panose="020B0604030504040204" pitchFamily="34" charset="0"/>
              </a:rPr>
              <a:t>Associate Rule Mining</a:t>
            </a:r>
            <a:endParaRPr lang="zh-CN" altLang="en-US" sz="2000" b="1" dirty="0">
              <a:solidFill>
                <a:srgbClr val="137BFF"/>
              </a:solidFill>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p:txBody>
          <a:bodyPr/>
          <a:lstStyle/>
          <a:p>
            <a:r>
              <a:rPr lang="en-US" altLang="zh-CN" sz="3600">
                <a:ea typeface="宋体" panose="02010600030101010101" pitchFamily="2" charset="-122"/>
              </a:rPr>
              <a:t>Kinds of Learning contd.</a:t>
            </a:r>
            <a:endParaRPr lang="en-US" altLang="zh-CN" sz="3600">
              <a:ea typeface="宋体" panose="02010600030101010101" pitchFamily="2" charset="-122"/>
            </a:endParaRPr>
          </a:p>
        </p:txBody>
      </p:sp>
      <p:sp>
        <p:nvSpPr>
          <p:cNvPr id="71683" name="Rectangle 3"/>
          <p:cNvSpPr>
            <a:spLocks noGrp="1" noChangeArrowheads="1"/>
          </p:cNvSpPr>
          <p:nvPr>
            <p:ph idx="1"/>
          </p:nvPr>
        </p:nvSpPr>
        <p:spPr>
          <a:xfrm>
            <a:off x="609600" y="1219200"/>
            <a:ext cx="8305800" cy="4419600"/>
          </a:xfrm>
        </p:spPr>
        <p:txBody>
          <a:bodyPr/>
          <a:lstStyle/>
          <a:p>
            <a:r>
              <a:rPr lang="en-US" altLang="zh-CN">
                <a:solidFill>
                  <a:srgbClr val="FF0000"/>
                </a:solidFill>
                <a:ea typeface="宋体" panose="02010600030101010101" pitchFamily="2" charset="-122"/>
              </a:rPr>
              <a:t>Reinforcement Learning</a:t>
            </a:r>
            <a:endParaRPr lang="en-US" altLang="zh-CN">
              <a:solidFill>
                <a:srgbClr val="FF0000"/>
              </a:solidFill>
              <a:ea typeface="宋体" panose="02010600030101010101" pitchFamily="2" charset="-122"/>
            </a:endParaRPr>
          </a:p>
          <a:p>
            <a:pPr algn="just">
              <a:buFont typeface="Wingdings" panose="05000000000000000000" pitchFamily="2" charset="2"/>
              <a:buNone/>
            </a:pPr>
            <a:r>
              <a:rPr lang="en-US" altLang="zh-CN" b="0">
                <a:ea typeface="宋体" panose="02010600030101010101" pitchFamily="2" charset="-122"/>
              </a:rPr>
              <a:t>   </a:t>
            </a:r>
            <a:r>
              <a:rPr lang="en-US" altLang="zh-CN" sz="2400" b="0">
                <a:ea typeface="宋体" panose="02010600030101010101" pitchFamily="2" charset="-122"/>
              </a:rPr>
              <a:t>An agent interacting with the world makes observation, takes actions, and is rewarded or punished; it should to learn to choose actions in such a way as to obtain a lot of reward</a:t>
            </a:r>
            <a:r>
              <a:rPr lang="en-US" altLang="zh-CN" b="0">
                <a:ea typeface="宋体" panose="02010600030101010101" pitchFamily="2" charset="-122"/>
              </a:rPr>
              <a:t>. </a:t>
            </a:r>
            <a:endParaRPr lang="en-US" altLang="zh-CN" b="0">
              <a:ea typeface="宋体" panose="02010600030101010101" pitchFamily="2" charset="-122"/>
            </a:endParaRPr>
          </a:p>
        </p:txBody>
      </p:sp>
      <p:pic>
        <p:nvPicPr>
          <p:cNvPr id="5" name="RL">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353067" y="3581398"/>
            <a:ext cx="4818866" cy="271061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idx="4294967295"/>
          </p:nvPr>
        </p:nvSpPr>
        <p:spPr>
          <a:xfrm>
            <a:off x="914400" y="0"/>
            <a:ext cx="8001000" cy="762000"/>
          </a:xfrm>
        </p:spPr>
        <p:txBody>
          <a:bodyPr/>
          <a:lstStyle/>
          <a:p>
            <a:pPr eaLnBrk="1" hangingPunct="1"/>
            <a:r>
              <a:rPr lang="en-US" altLang="zh-CN" sz="3600">
                <a:ea typeface="宋体" panose="02010600030101010101" pitchFamily="2" charset="-122"/>
              </a:rPr>
              <a:t>3. Nouvelle AI</a:t>
            </a:r>
            <a:endParaRPr lang="en-US" altLang="zh-CN" sz="3600">
              <a:ea typeface="宋体" panose="02010600030101010101" pitchFamily="2" charset="-122"/>
            </a:endParaRPr>
          </a:p>
        </p:txBody>
      </p:sp>
      <p:sp>
        <p:nvSpPr>
          <p:cNvPr id="73731" name="Rectangle 3"/>
          <p:cNvSpPr>
            <a:spLocks noGrp="1" noRot="1" noChangeArrowheads="1"/>
          </p:cNvSpPr>
          <p:nvPr>
            <p:ph type="body" idx="4294967295"/>
          </p:nvPr>
        </p:nvSpPr>
        <p:spPr>
          <a:xfrm>
            <a:off x="381000" y="1371600"/>
            <a:ext cx="8534400" cy="4876800"/>
          </a:xfrm>
        </p:spPr>
        <p:txBody>
          <a:bodyPr/>
          <a:lstStyle/>
          <a:p>
            <a:pPr marL="533400" indent="-533400" eaLnBrk="1" hangingPunct="1"/>
            <a:r>
              <a:rPr lang="en-US" altLang="zh-CN">
                <a:ea typeface="宋体" panose="02010600030101010101" pitchFamily="2" charset="-122"/>
              </a:rPr>
              <a:t>Rodney Brooks (1991) </a:t>
            </a:r>
            <a:endParaRPr lang="en-US" altLang="zh-CN">
              <a:ea typeface="宋体" panose="02010600030101010101" pitchFamily="2" charset="-122"/>
            </a:endParaRPr>
          </a:p>
          <a:p>
            <a:pPr marL="533400" indent="-533400" eaLnBrk="1" hangingPunct="1">
              <a:buFont typeface="Wingdings" panose="05000000000000000000" pitchFamily="2" charset="2"/>
              <a:buNone/>
            </a:pPr>
            <a:r>
              <a:rPr lang="en-US" altLang="zh-CN">
                <a:ea typeface="宋体" panose="02010600030101010101" pitchFamily="2" charset="-122"/>
              </a:rPr>
              <a:t>     </a:t>
            </a:r>
            <a:r>
              <a:rPr lang="en-US" altLang="zh-CN" b="0">
                <a:ea typeface="宋体" panose="02010600030101010101" pitchFamily="2" charset="-122"/>
              </a:rPr>
              <a:t>&lt;&lt;</a:t>
            </a:r>
            <a:r>
              <a:rPr lang="en-US" altLang="zh-CN" b="0">
                <a:solidFill>
                  <a:schemeClr val="tx2"/>
                </a:solidFill>
                <a:ea typeface="宋体" panose="02010600030101010101" pitchFamily="2" charset="-122"/>
              </a:rPr>
              <a:t>Intelligence without Representation</a:t>
            </a:r>
            <a:r>
              <a:rPr lang="en-US" altLang="zh-CN" b="0">
                <a:ea typeface="宋体" panose="02010600030101010101" pitchFamily="2" charset="-122"/>
              </a:rPr>
              <a:t>&gt;&gt;</a:t>
            </a:r>
            <a:r>
              <a:rPr lang="en-US" altLang="zh-CN" b="0">
                <a:ea typeface="宋体" panose="02010600030101010101" pitchFamily="2" charset="-122"/>
                <a:sym typeface="Wingdings" panose="05000000000000000000" pitchFamily="2" charset="2"/>
              </a:rPr>
              <a:t> </a:t>
            </a:r>
            <a:endParaRPr lang="en-US" altLang="zh-CN" b="0">
              <a:ea typeface="宋体" panose="02010600030101010101" pitchFamily="2" charset="-122"/>
              <a:sym typeface="Wingdings" panose="05000000000000000000" pitchFamily="2" charset="2"/>
            </a:endParaRPr>
          </a:p>
          <a:p>
            <a:pPr marL="533400" indent="-533400" eaLnBrk="1" hangingPunct="1">
              <a:buFont typeface="Wingdings" panose="05000000000000000000" pitchFamily="2" charset="2"/>
              <a:buNone/>
            </a:pPr>
            <a:r>
              <a:rPr lang="en-US" altLang="zh-CN" b="0">
                <a:ea typeface="宋体" panose="02010600030101010101" pitchFamily="2" charset="-122"/>
                <a:sym typeface="Wingdings" panose="05000000000000000000" pitchFamily="2" charset="2"/>
              </a:rPr>
              <a:t>     Insect-like mobile robots: Allen, Herbert, Genghis</a:t>
            </a:r>
            <a:endParaRPr lang="en-US" altLang="zh-CN" b="0">
              <a:ea typeface="宋体" panose="02010600030101010101" pitchFamily="2" charset="-122"/>
              <a:sym typeface="Wingdings" panose="05000000000000000000" pitchFamily="2" charset="2"/>
            </a:endParaRPr>
          </a:p>
          <a:p>
            <a:pPr marL="533400" indent="-533400" eaLnBrk="1" hangingPunct="1">
              <a:spcBef>
                <a:spcPct val="0"/>
              </a:spcBef>
            </a:pPr>
            <a:endParaRPr lang="en-US" altLang="zh-CN" sz="2400" b="0">
              <a:ea typeface="宋体" panose="02010600030101010101" pitchFamily="2" charset="-122"/>
            </a:endParaRPr>
          </a:p>
          <a:p>
            <a:pPr marL="533400" indent="-533400" eaLnBrk="1" hangingPunct="1">
              <a:buFont typeface="Wingdings" panose="05000000000000000000" pitchFamily="2" charset="2"/>
              <a:buNone/>
            </a:pPr>
            <a:r>
              <a:rPr lang="en-US" altLang="zh-CN" sz="2400" b="0">
                <a:ea typeface="宋体" panose="02010600030101010101" pitchFamily="2" charset="-122"/>
                <a:sym typeface="Wingdings" panose="05000000000000000000" pitchFamily="2" charset="2"/>
              </a:rPr>
              <a:t>  -  The basic building blocks of intelligence are very </a:t>
            </a:r>
            <a:r>
              <a:rPr lang="en-US" altLang="zh-CN" sz="2400" b="0">
                <a:solidFill>
                  <a:srgbClr val="FF0000"/>
                </a:solidFill>
                <a:ea typeface="宋体" panose="02010600030101010101" pitchFamily="2" charset="-122"/>
                <a:sym typeface="Wingdings" panose="05000000000000000000" pitchFamily="2" charset="2"/>
              </a:rPr>
              <a:t>simple behaviours</a:t>
            </a:r>
            <a:r>
              <a:rPr lang="en-US" altLang="zh-CN" sz="2400" b="0">
                <a:ea typeface="宋体" panose="02010600030101010101" pitchFamily="2" charset="-122"/>
                <a:sym typeface="Wingdings" panose="05000000000000000000" pitchFamily="2" charset="2"/>
              </a:rPr>
              <a:t>, More complex behaviours "emerge" from the interaction of these simple behaviours.</a:t>
            </a:r>
            <a:endParaRPr lang="en-US" altLang="zh-CN" sz="2400" b="0">
              <a:ea typeface="宋体" panose="02010600030101010101" pitchFamily="2" charset="-122"/>
              <a:sym typeface="Wingdings" panose="05000000000000000000" pitchFamily="2" charset="2"/>
            </a:endParaRPr>
          </a:p>
          <a:p>
            <a:pPr marL="533400" indent="-533400" eaLnBrk="1" hangingPunct="1">
              <a:buFont typeface="Wingdings" panose="05000000000000000000" pitchFamily="2" charset="2"/>
              <a:buNone/>
            </a:pPr>
            <a:r>
              <a:rPr lang="en-US" altLang="zh-CN" sz="2400" b="0">
                <a:ea typeface="宋体" panose="02010600030101010101" pitchFamily="2" charset="-122"/>
                <a:sym typeface="Wingdings" panose="05000000000000000000" pitchFamily="2" charset="2"/>
              </a:rPr>
              <a:t>   - Producing systems that display approximately the same level of </a:t>
            </a:r>
            <a:r>
              <a:rPr lang="en-US" altLang="zh-CN" sz="2400" b="0">
                <a:solidFill>
                  <a:srgbClr val="FF0000"/>
                </a:solidFill>
                <a:ea typeface="宋体" panose="02010600030101010101" pitchFamily="2" charset="-122"/>
                <a:sym typeface="Wingdings" panose="05000000000000000000" pitchFamily="2" charset="2"/>
              </a:rPr>
              <a:t>intelligence as insects</a:t>
            </a:r>
            <a:r>
              <a:rPr lang="en-US" altLang="zh-CN" sz="2400" b="0">
                <a:ea typeface="宋体" panose="02010600030101010101" pitchFamily="2" charset="-122"/>
                <a:sym typeface="Wingdings" panose="05000000000000000000" pitchFamily="2" charset="2"/>
              </a:rPr>
              <a:t>.</a:t>
            </a:r>
            <a:r>
              <a:rPr lang="en-US" altLang="zh-CN" sz="2400" b="0">
                <a:latin typeface="Times New Roman" panose="02020603050405020304" pitchFamily="18" charset="0"/>
                <a:ea typeface="宋体" panose="02010600030101010101" pitchFamily="2" charset="-122"/>
                <a:sym typeface="Wingdings" panose="05000000000000000000" pitchFamily="2" charset="2"/>
              </a:rPr>
              <a:t> </a:t>
            </a:r>
            <a:endParaRPr lang="en-US" altLang="zh-CN" sz="2400" b="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75779"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DB79C75A-4718-4200-A423-268D218491A2}"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75780"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91FEBA51-6942-4EE5-B2B9-41D2524507E6}" type="datetime1">
              <a:rPr lang="zh-CN" altLang="en-US" sz="1400" b="0" smtClean="0">
                <a:solidFill>
                  <a:schemeClr val="bg1"/>
                </a:solidFill>
              </a:rPr>
            </a:fld>
            <a:endParaRPr lang="en-US" altLang="zh-CN" sz="1400" b="0">
              <a:solidFill>
                <a:schemeClr val="bg1"/>
              </a:solidFill>
            </a:endParaRPr>
          </a:p>
        </p:txBody>
      </p:sp>
      <p:sp>
        <p:nvSpPr>
          <p:cNvPr id="75781" name="Rectangle 2"/>
          <p:cNvSpPr>
            <a:spLocks noGrp="1" noRot="1" noChangeArrowheads="1"/>
          </p:cNvSpPr>
          <p:nvPr>
            <p:ph type="title" idx="4294967295"/>
          </p:nvPr>
        </p:nvSpPr>
        <p:spPr>
          <a:xfrm>
            <a:off x="914400" y="0"/>
            <a:ext cx="8001000" cy="762000"/>
          </a:xfrm>
        </p:spPr>
        <p:txBody>
          <a:bodyPr/>
          <a:lstStyle/>
          <a:p>
            <a:pPr eaLnBrk="1" hangingPunct="1"/>
            <a:r>
              <a:rPr lang="en-US" altLang="zh-CN" sz="3600">
                <a:ea typeface="宋体" panose="02010600030101010101" pitchFamily="2" charset="-122"/>
              </a:rPr>
              <a:t>Example of</a:t>
            </a:r>
            <a:r>
              <a:rPr lang="zh-CN" altLang="en-US" sz="3600">
                <a:ea typeface="宋体" panose="02010600030101010101" pitchFamily="2" charset="-122"/>
              </a:rPr>
              <a:t> </a:t>
            </a:r>
            <a:r>
              <a:rPr lang="en-US" altLang="zh-CN" sz="3600">
                <a:ea typeface="宋体" panose="02010600030101010101" pitchFamily="2" charset="-122"/>
              </a:rPr>
              <a:t>Nouvelle</a:t>
            </a:r>
            <a:r>
              <a:rPr lang="zh-CN" altLang="en-US" sz="3600">
                <a:ea typeface="宋体" panose="02010600030101010101" pitchFamily="2" charset="-122"/>
              </a:rPr>
              <a:t> </a:t>
            </a:r>
            <a:r>
              <a:rPr lang="en-US" altLang="zh-CN" sz="3600">
                <a:ea typeface="宋体" panose="02010600030101010101" pitchFamily="2" charset="-122"/>
              </a:rPr>
              <a:t>AI</a:t>
            </a:r>
            <a:endParaRPr lang="en-US" altLang="zh-CN" sz="3600">
              <a:ea typeface="宋体" panose="02010600030101010101" pitchFamily="2" charset="-122"/>
            </a:endParaRPr>
          </a:p>
        </p:txBody>
      </p:sp>
      <p:pic>
        <p:nvPicPr>
          <p:cNvPr id="3" name="波士顿动力">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1219258"/>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76803"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026DBC25-71F6-42EB-A1EC-E594497C3BCE}"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76804"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3EB4ED60-F771-4A7B-AD0E-CAFD175C2B3B}" type="datetime1">
              <a:rPr lang="zh-CN" altLang="en-US" sz="1400" b="0" smtClean="0">
                <a:solidFill>
                  <a:schemeClr val="bg1"/>
                </a:solidFill>
              </a:rPr>
            </a:fld>
            <a:endParaRPr lang="en-US" altLang="zh-CN" sz="1400" b="0">
              <a:solidFill>
                <a:schemeClr val="bg1"/>
              </a:solidFill>
            </a:endParaRPr>
          </a:p>
        </p:txBody>
      </p:sp>
      <p:sp>
        <p:nvSpPr>
          <p:cNvPr id="76805" name="Rectangle 3"/>
          <p:cNvSpPr>
            <a:spLocks noGrp="1" noRot="1" noChangeArrowheads="1"/>
          </p:cNvSpPr>
          <p:nvPr>
            <p:ph type="body" idx="4294967295"/>
          </p:nvPr>
        </p:nvSpPr>
        <p:spPr>
          <a:xfrm>
            <a:off x="381000" y="1143000"/>
            <a:ext cx="8534400" cy="2209800"/>
          </a:xfrm>
        </p:spPr>
        <p:txBody>
          <a:bodyPr/>
          <a:lstStyle/>
          <a:p>
            <a:pPr marL="441325" indent="-441325" eaLnBrk="1" hangingPunct="1"/>
            <a:r>
              <a:rPr lang="en-US" altLang="zh-CN">
                <a:solidFill>
                  <a:srgbClr val="FF0000"/>
                </a:solidFill>
                <a:ea typeface="宋体" panose="02010600030101010101" pitchFamily="2" charset="-122"/>
              </a:rPr>
              <a:t>Situated AI</a:t>
            </a:r>
            <a:endParaRPr lang="en-US" altLang="zh-CN">
              <a:solidFill>
                <a:srgbClr val="FF0000"/>
              </a:solidFill>
              <a:ea typeface="宋体" panose="02010600030101010101" pitchFamily="2" charset="-122"/>
            </a:endParaRPr>
          </a:p>
          <a:p>
            <a:pPr marL="441325" indent="-441325" eaLnBrk="1" hangingPunct="1">
              <a:buFont typeface="Wingdings" panose="05000000000000000000" pitchFamily="2" charset="2"/>
              <a:buNone/>
            </a:pPr>
            <a:r>
              <a:rPr lang="en-US" altLang="zh-CN" sz="2600">
                <a:ea typeface="宋体" panose="02010600030101010101" pitchFamily="2" charset="-122"/>
                <a:sym typeface="Wingdings" panose="05000000000000000000" pitchFamily="2" charset="2"/>
              </a:rPr>
              <a:t>  -  </a:t>
            </a:r>
            <a:r>
              <a:rPr lang="en-US" altLang="zh-CN" sz="2600" b="0">
                <a:ea typeface="宋体" panose="02010600030101010101" pitchFamily="2" charset="-122"/>
                <a:sym typeface="Wingdings" panose="05000000000000000000" pitchFamily="2" charset="2"/>
              </a:rPr>
              <a:t>Build disembodied intelligences who unfriendly interact with the world (traditional)</a:t>
            </a:r>
            <a:endParaRPr lang="en-US" altLang="zh-CN" sz="2600" b="0">
              <a:ea typeface="宋体" panose="02010600030101010101" pitchFamily="2" charset="-122"/>
              <a:sym typeface="Wingdings" panose="05000000000000000000" pitchFamily="2" charset="2"/>
            </a:endParaRPr>
          </a:p>
          <a:p>
            <a:pPr marL="441325" indent="-441325" eaLnBrk="1" hangingPunct="1">
              <a:spcBef>
                <a:spcPct val="0"/>
              </a:spcBef>
              <a:buFont typeface="Wingdings" panose="05000000000000000000" pitchFamily="2" charset="2"/>
              <a:buNone/>
            </a:pPr>
            <a:r>
              <a:rPr lang="en-US" altLang="zh-CN" sz="2600" b="0">
                <a:ea typeface="宋体" panose="02010600030101010101" pitchFamily="2" charset="-122"/>
                <a:sym typeface="Wingdings" panose="05000000000000000000" pitchFamily="2" charset="2"/>
              </a:rPr>
              <a:t>  -  Build embodied intelligences situated in a real world (Nouvelle).</a:t>
            </a:r>
            <a:endParaRPr lang="en-US" altLang="zh-CN" sz="2600" b="0">
              <a:ea typeface="宋体" panose="02010600030101010101" pitchFamily="2" charset="-122"/>
              <a:sym typeface="Wingdings" panose="05000000000000000000" pitchFamily="2" charset="2"/>
            </a:endParaRPr>
          </a:p>
        </p:txBody>
      </p:sp>
      <p:sp>
        <p:nvSpPr>
          <p:cNvPr id="76806" name="Rectangle 2"/>
          <p:cNvSpPr txBox="1">
            <a:spLocks noRot="1" noChangeArrowheads="1"/>
          </p:cNvSpPr>
          <p:nvPr/>
        </p:nvSpPr>
        <p:spPr bwMode="gray">
          <a:xfrm>
            <a:off x="914400" y="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3600">
                <a:solidFill>
                  <a:schemeClr val="bg1"/>
                </a:solidFill>
              </a:rPr>
              <a:t>Nouvelle AI</a:t>
            </a:r>
            <a:endParaRPr lang="en-US" altLang="zh-CN" sz="3600">
              <a:solidFill>
                <a:schemeClr val="bg1"/>
              </a:solidFill>
            </a:endParaRPr>
          </a:p>
        </p:txBody>
      </p:sp>
      <p:pic>
        <p:nvPicPr>
          <p:cNvPr id="76807"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57800" y="3048000"/>
            <a:ext cx="3429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8" name="Rectangle 3"/>
          <p:cNvSpPr txBox="1">
            <a:spLocks noRot="1" noChangeArrowheads="1"/>
          </p:cNvSpPr>
          <p:nvPr/>
        </p:nvSpPr>
        <p:spPr bwMode="auto">
          <a:xfrm>
            <a:off x="457200" y="4495800"/>
            <a:ext cx="8382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1325" indent="-441325">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r>
              <a:rPr lang="en-US" altLang="zh-CN">
                <a:solidFill>
                  <a:srgbClr val="FF0000"/>
                </a:solidFill>
              </a:rPr>
              <a:t>Lifetime Learning</a:t>
            </a:r>
            <a:endParaRPr lang="en-US" altLang="zh-CN">
              <a:solidFill>
                <a:srgbClr val="FF0000"/>
              </a:solidFill>
            </a:endParaRPr>
          </a:p>
          <a:p>
            <a:pPr eaLnBrk="1" hangingPunct="1">
              <a:buFont typeface="Wingdings" panose="05000000000000000000" pitchFamily="2" charset="2"/>
              <a:buNone/>
            </a:pPr>
            <a:r>
              <a:rPr lang="en-US" altLang="zh-CN" sz="2600">
                <a:sym typeface="Wingdings" panose="05000000000000000000" pitchFamily="2" charset="2"/>
              </a:rPr>
              <a:t>  - </a:t>
            </a:r>
            <a:r>
              <a:rPr lang="en-US" altLang="zh-CN" sz="2600" b="0">
                <a:solidFill>
                  <a:srgbClr val="FF0000"/>
                </a:solidFill>
                <a:sym typeface="Wingdings" panose="05000000000000000000" pitchFamily="2" charset="2"/>
              </a:rPr>
              <a:t>Reinforcement learning</a:t>
            </a:r>
            <a:endParaRPr lang="en-US" altLang="zh-CN" sz="2600" b="0">
              <a:solidFill>
                <a:srgbClr val="FF0000"/>
              </a:solidFill>
              <a:sym typeface="Wingdings" panose="05000000000000000000" pitchFamily="2" charset="2"/>
            </a:endParaRPr>
          </a:p>
          <a:p>
            <a:pPr eaLnBrk="1" hangingPunct="1">
              <a:buFont typeface="Wingdings" panose="05000000000000000000" pitchFamily="2" charset="2"/>
              <a:buNone/>
            </a:pPr>
            <a:r>
              <a:rPr lang="en-US" altLang="zh-CN" sz="2600" b="0">
                <a:sym typeface="Wingdings" panose="05000000000000000000" pitchFamily="2" charset="2"/>
              </a:rPr>
              <a:t>  - Adapt to environment by acting and receiving reward/punishment in the environment.</a:t>
            </a:r>
            <a:endParaRPr lang="en-US" altLang="zh-CN" sz="2600" b="0">
              <a:sym typeface="Wingdings" panose="05000000000000000000" pitchFamily="2"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idx="4294967295"/>
          </p:nvPr>
        </p:nvSpPr>
        <p:spPr>
          <a:xfrm>
            <a:off x="838200" y="0"/>
            <a:ext cx="8305800" cy="1143000"/>
          </a:xfrm>
          <a:solidFill>
            <a:schemeClr val="tx2"/>
          </a:solidFill>
        </p:spPr>
        <p:txBody>
          <a:bodyPr/>
          <a:lstStyle/>
          <a:p>
            <a:pPr eaLnBrk="1" hangingPunct="1"/>
            <a:r>
              <a:rPr lang="en-US" altLang="zh-CN" sz="3600">
                <a:ea typeface="宋体" panose="02010600030101010101" pitchFamily="2" charset="-122"/>
              </a:rPr>
              <a:t>4. Computational Swarm Intelligence </a:t>
            </a:r>
            <a:endParaRPr lang="en-US" altLang="zh-CN" sz="3600">
              <a:ea typeface="宋体" panose="02010600030101010101" pitchFamily="2" charset="-122"/>
            </a:endParaRPr>
          </a:p>
        </p:txBody>
      </p:sp>
      <p:sp>
        <p:nvSpPr>
          <p:cNvPr id="78851" name="Rectangle 3"/>
          <p:cNvSpPr>
            <a:spLocks noGrp="1" noRot="1" noChangeArrowheads="1"/>
          </p:cNvSpPr>
          <p:nvPr>
            <p:ph type="body" idx="4294967295"/>
          </p:nvPr>
        </p:nvSpPr>
        <p:spPr>
          <a:xfrm>
            <a:off x="457200" y="1447800"/>
            <a:ext cx="8229600" cy="4953000"/>
          </a:xfrm>
        </p:spPr>
        <p:txBody>
          <a:bodyPr/>
          <a:lstStyle/>
          <a:p>
            <a:pPr eaLnBrk="1" hangingPunct="1">
              <a:lnSpc>
                <a:spcPct val="90000"/>
              </a:lnSpc>
            </a:pPr>
            <a:r>
              <a:rPr lang="en-US" altLang="zh-CN" b="0">
                <a:ea typeface="宋体" panose="02010600030101010101" pitchFamily="2" charset="-122"/>
              </a:rPr>
              <a:t>Intelligence is often considered a property of </a:t>
            </a:r>
            <a:r>
              <a:rPr lang="en-US" altLang="zh-CN" b="0" i="1">
                <a:solidFill>
                  <a:srgbClr val="FF0000"/>
                </a:solidFill>
                <a:ea typeface="宋体" panose="02010600030101010101" pitchFamily="2" charset="-122"/>
              </a:rPr>
              <a:t>individuals</a:t>
            </a:r>
            <a:r>
              <a:rPr lang="en-US" altLang="zh-CN" sz="2400" b="0">
                <a:ea typeface="宋体" panose="02010600030101010101" pitchFamily="2" charset="-122"/>
              </a:rPr>
              <a:t>.</a:t>
            </a:r>
            <a:endParaRPr lang="en-US" altLang="zh-CN" sz="2400" b="0">
              <a:ea typeface="宋体" panose="02010600030101010101" pitchFamily="2" charset="-122"/>
            </a:endParaRPr>
          </a:p>
          <a:p>
            <a:pPr eaLnBrk="1" hangingPunct="1">
              <a:lnSpc>
                <a:spcPct val="90000"/>
              </a:lnSpc>
            </a:pPr>
            <a:r>
              <a:rPr lang="en-US" altLang="zh-CN" b="0">
                <a:ea typeface="宋体" panose="02010600030101010101" pitchFamily="2" charset="-122"/>
              </a:rPr>
              <a:t>Are we social because we are intelligent or are we intelligent because we are social?</a:t>
            </a:r>
            <a:endParaRPr lang="en-US" altLang="zh-CN" b="0">
              <a:ea typeface="宋体" panose="02010600030101010101" pitchFamily="2" charset="-122"/>
            </a:endParaRPr>
          </a:p>
          <a:p>
            <a:pPr eaLnBrk="1" hangingPunct="1">
              <a:lnSpc>
                <a:spcPct val="90000"/>
              </a:lnSpc>
              <a:buFont typeface="Wingdings" panose="05000000000000000000" pitchFamily="2" charset="2"/>
              <a:buNone/>
            </a:pPr>
            <a:r>
              <a:rPr lang="en-US" altLang="zh-CN" sz="2400" b="0">
                <a:ea typeface="宋体" panose="02010600030101010101" pitchFamily="2" charset="-122"/>
              </a:rPr>
              <a:t>    - Intelligence can emerge from social interaction</a:t>
            </a:r>
            <a:r>
              <a:rPr lang="en-US" altLang="zh-CN" sz="2400" b="0">
                <a:solidFill>
                  <a:srgbClr val="3366FF"/>
                </a:solidFill>
                <a:ea typeface="宋体" panose="02010600030101010101" pitchFamily="2" charset="-122"/>
              </a:rPr>
              <a:t>.</a:t>
            </a:r>
            <a:endParaRPr lang="en-US" altLang="zh-CN" sz="2400" b="0">
              <a:solidFill>
                <a:srgbClr val="3366FF"/>
              </a:solidFill>
              <a:ea typeface="宋体" panose="02010600030101010101" pitchFamily="2" charset="-122"/>
            </a:endParaRPr>
          </a:p>
          <a:p>
            <a:pPr eaLnBrk="1" hangingPunct="1">
              <a:lnSpc>
                <a:spcPct val="90000"/>
              </a:lnSpc>
            </a:pPr>
            <a:r>
              <a:rPr lang="en-US" altLang="zh-CN" b="0" i="1">
                <a:solidFill>
                  <a:srgbClr val="FF0000"/>
                </a:solidFill>
                <a:ea typeface="宋体" panose="02010600030101010101" pitchFamily="2" charset="-122"/>
              </a:rPr>
              <a:t>Emergent behaviour</a:t>
            </a:r>
            <a:r>
              <a:rPr lang="en-US" altLang="zh-CN" b="0">
                <a:solidFill>
                  <a:srgbClr val="FF0000"/>
                </a:solidFill>
                <a:ea typeface="宋体" panose="02010600030101010101" pitchFamily="2" charset="-122"/>
              </a:rPr>
              <a:t> </a:t>
            </a:r>
            <a:r>
              <a:rPr lang="en-US" altLang="zh-CN" b="0">
                <a:latin typeface="Arial" panose="020B0604020202020204" pitchFamily="34" charset="0"/>
                <a:ea typeface="宋体" panose="02010600030101010101" pitchFamily="2" charset="-122"/>
              </a:rPr>
              <a:t>–</a:t>
            </a:r>
            <a:r>
              <a:rPr lang="en-US" altLang="zh-CN" b="0">
                <a:solidFill>
                  <a:srgbClr val="3366FF"/>
                </a:solidFill>
                <a:ea typeface="宋体" panose="02010600030101010101" pitchFamily="2" charset="-122"/>
              </a:rPr>
              <a:t> </a:t>
            </a:r>
            <a:r>
              <a:rPr lang="en-US" altLang="zh-CN" sz="2400" b="0">
                <a:ea typeface="宋体" panose="02010600030101010101" pitchFamily="2" charset="-122"/>
              </a:rPr>
              <a:t>when a group behaves in ways that were not </a:t>
            </a:r>
            <a:r>
              <a:rPr lang="en-US" altLang="zh-CN" sz="2400" b="0">
                <a:latin typeface="Arial" panose="020B0604020202020204" pitchFamily="34" charset="0"/>
                <a:ea typeface="宋体" panose="02010600030101010101" pitchFamily="2" charset="-122"/>
              </a:rPr>
              <a:t>”</a:t>
            </a:r>
            <a:r>
              <a:rPr lang="en-US" altLang="zh-CN" sz="2400" b="0">
                <a:ea typeface="宋体" panose="02010600030101010101" pitchFamily="2" charset="-122"/>
              </a:rPr>
              <a:t>programmed</a:t>
            </a:r>
            <a:r>
              <a:rPr lang="en-US" altLang="zh-CN" sz="2400" b="0">
                <a:latin typeface="Arial" panose="020B0604020202020204" pitchFamily="34" charset="0"/>
                <a:ea typeface="宋体" panose="02010600030101010101" pitchFamily="2" charset="-122"/>
              </a:rPr>
              <a:t>”</a:t>
            </a:r>
            <a:r>
              <a:rPr lang="en-US" altLang="zh-CN" sz="2400" b="0">
                <a:ea typeface="宋体" panose="02010600030101010101" pitchFamily="2" charset="-122"/>
              </a:rPr>
              <a:t> into its members.</a:t>
            </a:r>
            <a:endParaRPr lang="en-US" altLang="zh-CN" sz="2400" b="0">
              <a:ea typeface="宋体" panose="02010600030101010101" pitchFamily="2" charset="-122"/>
            </a:endParaRPr>
          </a:p>
          <a:p>
            <a:pPr eaLnBrk="1" hangingPunct="1">
              <a:lnSpc>
                <a:spcPct val="90000"/>
              </a:lnSpc>
            </a:pPr>
            <a:r>
              <a:rPr lang="en-US" altLang="zh-CN" b="0" i="1">
                <a:solidFill>
                  <a:srgbClr val="FF0000"/>
                </a:solidFill>
                <a:ea typeface="宋体" panose="02010600030101010101" pitchFamily="2" charset="-122"/>
              </a:rPr>
              <a:t>Swarm intelligence</a:t>
            </a:r>
            <a:endParaRPr lang="en-US" altLang="zh-CN" b="0" i="1">
              <a:solidFill>
                <a:srgbClr val="FF0000"/>
              </a:solidFill>
              <a:ea typeface="宋体" panose="02010600030101010101" pitchFamily="2" charset="-122"/>
            </a:endParaRPr>
          </a:p>
          <a:p>
            <a:pPr eaLnBrk="1" hangingPunct="1">
              <a:lnSpc>
                <a:spcPct val="90000"/>
              </a:lnSpc>
              <a:buFont typeface="Wingdings" panose="05000000000000000000" pitchFamily="2" charset="2"/>
              <a:buNone/>
            </a:pPr>
            <a:r>
              <a:rPr lang="en-US" altLang="zh-CN" sz="2400" b="0">
                <a:ea typeface="宋体" panose="02010600030101010101" pitchFamily="2" charset="-122"/>
              </a:rPr>
              <a:t>    - simulated social interaction</a:t>
            </a:r>
            <a:endParaRPr lang="en-US" altLang="zh-CN" sz="2400" b="0">
              <a:ea typeface="宋体" panose="02010600030101010101" pitchFamily="2" charset="-122"/>
            </a:endParaRPr>
          </a:p>
          <a:p>
            <a:pPr eaLnBrk="1" hangingPunct="1">
              <a:lnSpc>
                <a:spcPct val="90000"/>
              </a:lnSpc>
              <a:buFont typeface="Wingdings" panose="05000000000000000000" pitchFamily="2" charset="2"/>
              <a:buNone/>
            </a:pPr>
            <a:r>
              <a:rPr lang="en-US" altLang="zh-CN" sz="2400" b="0">
                <a:ea typeface="宋体" panose="02010600030101010101" pitchFamily="2" charset="-122"/>
              </a:rPr>
              <a:t>    - emergent collective intelligence of groups of simple agents</a:t>
            </a:r>
            <a:endParaRPr lang="en-US" altLang="zh-CN" sz="2400" b="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C2C13655-B987-4E7C-A470-F144BCB90A6E}"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80899"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DA1419A0-1FF1-4395-BE22-0E84F805EE7D}" type="datetime1">
              <a:rPr lang="zh-CN" altLang="en-US" sz="1400" b="0" smtClean="0">
                <a:solidFill>
                  <a:schemeClr val="bg1"/>
                </a:solidFill>
              </a:rPr>
            </a:fld>
            <a:endParaRPr lang="en-US" altLang="zh-CN" sz="1400" b="0">
              <a:solidFill>
                <a:schemeClr val="bg1"/>
              </a:solidFill>
            </a:endParaRPr>
          </a:p>
        </p:txBody>
      </p:sp>
      <p:pic>
        <p:nvPicPr>
          <p:cNvPr id="80900"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95400"/>
            <a:ext cx="334962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775" y="1314450"/>
            <a:ext cx="3265488"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7"/>
          <p:cNvPicPr>
            <a:picLocks noChangeAspect="1" noChangeArrowheads="1"/>
          </p:cNvPicPr>
          <p:nvPr/>
        </p:nvPicPr>
        <p:blipFill>
          <a:blip r:embed="rId3">
            <a:extLst>
              <a:ext uri="{28A0092B-C50C-407E-A947-70E740481C1C}">
                <a14:useLocalDpi xmlns:a14="http://schemas.microsoft.com/office/drawing/2010/main" val="0"/>
              </a:ext>
            </a:extLst>
          </a:blip>
          <a:srcRect b="9479"/>
          <a:stretch>
            <a:fillRect/>
          </a:stretch>
        </p:blipFill>
        <p:spPr bwMode="auto">
          <a:xfrm>
            <a:off x="4802188" y="4038600"/>
            <a:ext cx="325596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3" name="Rectangle 2"/>
          <p:cNvSpPr>
            <a:spLocks noGrp="1" noRot="1" noChangeArrowheads="1"/>
          </p:cNvSpPr>
          <p:nvPr>
            <p:ph type="title" idx="4294967295"/>
          </p:nvPr>
        </p:nvSpPr>
        <p:spPr>
          <a:xfrm>
            <a:off x="838200" y="0"/>
            <a:ext cx="8305800" cy="781050"/>
          </a:xfrm>
          <a:solidFill>
            <a:schemeClr val="tx2"/>
          </a:solidFill>
        </p:spPr>
        <p:txBody>
          <a:bodyPr/>
          <a:lstStyle/>
          <a:p>
            <a:pPr eaLnBrk="1" hangingPunct="1"/>
            <a:r>
              <a:rPr lang="en-US" altLang="zh-CN" sz="3600" b="0">
                <a:ea typeface="宋体" panose="02010600030101010101" pitchFamily="2" charset="-122"/>
              </a:rPr>
              <a:t>Computational Beauty in Nature</a:t>
            </a:r>
            <a:r>
              <a:rPr lang="en-US" altLang="zh-CN" sz="3600">
                <a:ea typeface="宋体" panose="02010600030101010101" pitchFamily="2" charset="-122"/>
              </a:rPr>
              <a:t> </a:t>
            </a:r>
            <a:endParaRPr lang="en-US" altLang="zh-CN" sz="3600">
              <a:ea typeface="宋体" panose="02010600030101010101" pitchFamily="2" charset="-122"/>
            </a:endParaRPr>
          </a:p>
        </p:txBody>
      </p:sp>
      <p:pic>
        <p:nvPicPr>
          <p:cNvPr id="2" name="anchovie">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836612" y="3733792"/>
            <a:ext cx="3349624" cy="2512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82947"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4E01267A-5A7F-4987-ACAA-E39027D98DC2}"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82948"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C9B2CF1D-6297-4B2A-B368-0BFBD03997EE}" type="datetime1">
              <a:rPr lang="zh-CN" altLang="en-US" sz="1400" b="0" smtClean="0">
                <a:solidFill>
                  <a:schemeClr val="bg1"/>
                </a:solidFill>
              </a:rPr>
            </a:fld>
            <a:endParaRPr lang="en-US" altLang="zh-CN" sz="1400" b="0">
              <a:solidFill>
                <a:schemeClr val="bg1"/>
              </a:solidFill>
            </a:endParaRPr>
          </a:p>
        </p:txBody>
      </p:sp>
      <p:sp>
        <p:nvSpPr>
          <p:cNvPr id="82949" name="Rectangle 2"/>
          <p:cNvSpPr>
            <a:spLocks noGrp="1" noRot="1" noChangeArrowheads="1"/>
          </p:cNvSpPr>
          <p:nvPr>
            <p:ph type="title" idx="4294967295"/>
          </p:nvPr>
        </p:nvSpPr>
        <p:spPr>
          <a:xfrm>
            <a:off x="914400" y="0"/>
            <a:ext cx="8229600" cy="762000"/>
          </a:xfrm>
        </p:spPr>
        <p:txBody>
          <a:bodyPr/>
          <a:lstStyle/>
          <a:p>
            <a:pPr eaLnBrk="1" hangingPunct="1"/>
            <a:r>
              <a:rPr lang="en-US" altLang="zh-CN" sz="3600">
                <a:ea typeface="宋体" panose="02010600030101010101" pitchFamily="2" charset="-122"/>
              </a:rPr>
              <a:t>Observations</a:t>
            </a:r>
            <a:endParaRPr lang="en-US" altLang="zh-CN" sz="3600">
              <a:ea typeface="宋体" panose="02010600030101010101" pitchFamily="2" charset="-122"/>
            </a:endParaRPr>
          </a:p>
        </p:txBody>
      </p:sp>
      <p:sp>
        <p:nvSpPr>
          <p:cNvPr id="82950" name="Rectangle 3"/>
          <p:cNvSpPr>
            <a:spLocks noGrp="1" noRot="1" noChangeArrowheads="1"/>
          </p:cNvSpPr>
          <p:nvPr>
            <p:ph type="body" idx="4294967295"/>
          </p:nvPr>
        </p:nvSpPr>
        <p:spPr>
          <a:xfrm>
            <a:off x="457200" y="1066800"/>
            <a:ext cx="8458200" cy="5257800"/>
          </a:xfrm>
        </p:spPr>
        <p:txBody>
          <a:bodyPr/>
          <a:lstStyle/>
          <a:p>
            <a:pPr eaLnBrk="1" hangingPunct="1"/>
            <a:r>
              <a:rPr lang="en-US" altLang="zh-CN" sz="2200" b="0">
                <a:ea typeface="宋体" panose="02010600030101010101" pitchFamily="2" charset="-122"/>
              </a:rPr>
              <a:t>Bird flocks and fish schools move in a coordinated way, but there is no coordinator (leader)</a:t>
            </a:r>
            <a:endParaRPr lang="en-US" altLang="zh-CN" sz="2200" b="0">
              <a:ea typeface="宋体" panose="02010600030101010101" pitchFamily="2" charset="-122"/>
            </a:endParaRPr>
          </a:p>
          <a:p>
            <a:pPr eaLnBrk="1" hangingPunct="1">
              <a:buFont typeface="Wingdings" panose="05000000000000000000" pitchFamily="2" charset="2"/>
              <a:buNone/>
            </a:pPr>
            <a:r>
              <a:rPr lang="en-US" altLang="zh-CN" sz="2200" b="0">
                <a:ea typeface="宋体" panose="02010600030101010101" pitchFamily="2" charset="-122"/>
              </a:rPr>
              <a:t>     - So, what decides the behaviour of a leader-less flock?</a:t>
            </a:r>
            <a:endParaRPr lang="en-US" altLang="zh-CN" sz="2200" b="0">
              <a:ea typeface="宋体" panose="02010600030101010101" pitchFamily="2" charset="-122"/>
            </a:endParaRPr>
          </a:p>
          <a:p>
            <a:pPr eaLnBrk="1" hangingPunct="1"/>
            <a:r>
              <a:rPr lang="en-US" altLang="zh-CN" sz="2200" b="0">
                <a:ea typeface="宋体" panose="02010600030101010101" pitchFamily="2" charset="-122"/>
              </a:rPr>
              <a:t>Ants and termites quickly find the shortest path between the nest and a food source</a:t>
            </a:r>
            <a:endParaRPr lang="en-US" altLang="zh-CN" sz="2200" b="0">
              <a:ea typeface="宋体" panose="02010600030101010101" pitchFamily="2" charset="-122"/>
            </a:endParaRPr>
          </a:p>
          <a:p>
            <a:pPr eaLnBrk="1" hangingPunct="1">
              <a:buFont typeface="Wingdings" panose="05000000000000000000" pitchFamily="2" charset="2"/>
              <a:buNone/>
            </a:pPr>
            <a:r>
              <a:rPr lang="en-US" altLang="zh-CN" sz="2200" b="0">
                <a:ea typeface="宋体" panose="02010600030101010101" pitchFamily="2" charset="-122"/>
              </a:rPr>
              <a:t>    - ... and solve many other advanced problems as well:  keeping cattle, building (ventilated) housing, coordinated heavy transports, tactical warfare, cleaning house, etc.</a:t>
            </a:r>
            <a:endParaRPr lang="en-US" altLang="zh-CN" sz="2200" b="0">
              <a:ea typeface="宋体" panose="02010600030101010101" pitchFamily="2" charset="-122"/>
            </a:endParaRPr>
          </a:p>
          <a:p>
            <a:pPr eaLnBrk="1" hangingPunct="1">
              <a:buFont typeface="Wingdings" panose="05000000000000000000" pitchFamily="2" charset="2"/>
              <a:buNone/>
            </a:pPr>
            <a:r>
              <a:rPr lang="en-US" altLang="zh-CN" sz="2200" b="0">
                <a:ea typeface="宋体" panose="02010600030101010101" pitchFamily="2" charset="-122"/>
              </a:rPr>
              <a:t>    - A single ant is essentially a blind, memory-less, random walker!</a:t>
            </a:r>
            <a:endParaRPr lang="en-US" altLang="zh-CN" sz="2200" b="0">
              <a:ea typeface="宋体" panose="02010600030101010101" pitchFamily="2" charset="-122"/>
            </a:endParaRPr>
          </a:p>
          <a:p>
            <a:pPr eaLnBrk="1" hangingPunct="1"/>
            <a:r>
              <a:rPr lang="en-US" altLang="zh-CN" sz="2200" b="0">
                <a:solidFill>
                  <a:srgbClr val="FF0000"/>
                </a:solidFill>
                <a:ea typeface="宋体" panose="02010600030101010101" pitchFamily="2" charset="-122"/>
              </a:rPr>
              <a:t>Distributed systems without central control</a:t>
            </a:r>
            <a:endParaRPr lang="en-US" altLang="zh-CN" sz="2200" b="0">
              <a:solidFill>
                <a:srgbClr val="FF0000"/>
              </a:solidFill>
              <a:ea typeface="宋体" panose="02010600030101010101" pitchFamily="2" charset="-122"/>
            </a:endParaRPr>
          </a:p>
          <a:p>
            <a:pPr eaLnBrk="1" hangingPunct="1"/>
            <a:r>
              <a:rPr lang="en-US" altLang="zh-CN" sz="2200" b="0">
                <a:solidFill>
                  <a:srgbClr val="FF0000"/>
                </a:solidFill>
                <a:ea typeface="宋体" panose="02010600030101010101" pitchFamily="2" charset="-122"/>
              </a:rPr>
              <a:t>Useful not only to simulate but also to solve optimization problems</a:t>
            </a:r>
            <a:endParaRPr lang="zh-CN" altLang="en-US" sz="2200" b="0">
              <a:solidFill>
                <a:srgbClr val="FF0000"/>
              </a:solidFill>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98D5335B-9CCE-4CC6-BB6B-975ADF7AA75C}"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84996"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FED98D21-1C50-4AC8-8487-5AB94AA4A677}" type="datetime1">
              <a:rPr lang="zh-CN" altLang="en-US" sz="1400" b="0" smtClean="0">
                <a:solidFill>
                  <a:schemeClr val="bg1"/>
                </a:solidFill>
              </a:rPr>
            </a:fld>
            <a:endParaRPr lang="en-US" altLang="zh-CN" sz="1400" b="0">
              <a:solidFill>
                <a:schemeClr val="bg1"/>
              </a:solidFill>
            </a:endParaRPr>
          </a:p>
        </p:txBody>
      </p:sp>
      <p:sp>
        <p:nvSpPr>
          <p:cNvPr id="84997" name="Rectangle 2"/>
          <p:cNvSpPr>
            <a:spLocks noGrp="1" noRot="1" noChangeArrowheads="1"/>
          </p:cNvSpPr>
          <p:nvPr>
            <p:ph type="title" idx="4294967295"/>
          </p:nvPr>
        </p:nvSpPr>
        <p:spPr>
          <a:xfrm>
            <a:off x="914400" y="0"/>
            <a:ext cx="8229600" cy="762000"/>
          </a:xfrm>
        </p:spPr>
        <p:txBody>
          <a:bodyPr/>
          <a:lstStyle/>
          <a:p>
            <a:pPr eaLnBrk="1" hangingPunct="1"/>
            <a:r>
              <a:rPr lang="en-US" altLang="zh-CN" sz="3600">
                <a:ea typeface="宋体" panose="02010600030101010101" pitchFamily="2" charset="-122"/>
              </a:rPr>
              <a:t>Computational Simulation</a:t>
            </a:r>
            <a:endParaRPr lang="en-US" altLang="zh-CN" sz="3600">
              <a:ea typeface="宋体" panose="02010600030101010101" pitchFamily="2" charset="-122"/>
            </a:endParaRPr>
          </a:p>
        </p:txBody>
      </p:sp>
      <p:sp>
        <p:nvSpPr>
          <p:cNvPr id="84998" name="Rectangle 3"/>
          <p:cNvSpPr>
            <a:spLocks noGrp="1" noRot="1" noChangeArrowheads="1"/>
          </p:cNvSpPr>
          <p:nvPr>
            <p:ph type="body" idx="4294967295"/>
          </p:nvPr>
        </p:nvSpPr>
        <p:spPr>
          <a:xfrm>
            <a:off x="457200" y="1447852"/>
            <a:ext cx="8229600" cy="4190890"/>
          </a:xfrm>
        </p:spPr>
        <p:txBody>
          <a:bodyPr/>
          <a:lstStyle/>
          <a:p>
            <a:pPr eaLnBrk="1" hangingPunct="1"/>
            <a:r>
              <a:rPr lang="en-US" altLang="zh-CN" b="0" i="1" dirty="0">
                <a:solidFill>
                  <a:srgbClr val="FF0000"/>
                </a:solidFill>
                <a:ea typeface="宋体" panose="02010600030101010101" pitchFamily="2" charset="-122"/>
              </a:rPr>
              <a:t>Multi-Agent Systems</a:t>
            </a:r>
            <a:endParaRPr lang="en-US" altLang="zh-CN" b="0" i="1" dirty="0">
              <a:solidFill>
                <a:srgbClr val="FF0000"/>
              </a:solidFill>
              <a:ea typeface="宋体" panose="02010600030101010101" pitchFamily="2" charset="-122"/>
            </a:endParaRPr>
          </a:p>
          <a:p>
            <a:pPr eaLnBrk="1" hangingPunct="1">
              <a:buFont typeface="Wingdings" panose="05000000000000000000" pitchFamily="2" charset="2"/>
              <a:buNone/>
            </a:pPr>
            <a:r>
              <a:rPr lang="en-US" altLang="zh-CN" sz="2400" b="0" dirty="0">
                <a:ea typeface="宋体" panose="02010600030101010101" pitchFamily="2" charset="-122"/>
              </a:rPr>
              <a:t>   - a system composed of multiple interacting intelligent agents. </a:t>
            </a:r>
            <a:endParaRPr lang="en-US" altLang="zh-CN" sz="2400" b="0" dirty="0">
              <a:ea typeface="宋体" panose="02010600030101010101" pitchFamily="2" charset="-122"/>
            </a:endParaRPr>
          </a:p>
          <a:p>
            <a:pPr eaLnBrk="1" hangingPunct="1">
              <a:buFont typeface="Wingdings" panose="05000000000000000000" pitchFamily="2" charset="2"/>
              <a:buNone/>
            </a:pPr>
            <a:r>
              <a:rPr lang="en-US" altLang="zh-CN" sz="2400" b="0" dirty="0">
                <a:ea typeface="宋体" panose="02010600030101010101" pitchFamily="2" charset="-122"/>
              </a:rPr>
              <a:t>   - application including computer games, networks, transportation, logistics, and etc.</a:t>
            </a:r>
            <a:endParaRPr lang="en-US" altLang="zh-CN" sz="2400" b="0" dirty="0">
              <a:ea typeface="宋体" panose="02010600030101010101" pitchFamily="2" charset="-122"/>
            </a:endParaRPr>
          </a:p>
          <a:p>
            <a:pPr eaLnBrk="1" hangingPunct="1">
              <a:buFont typeface="Wingdings" panose="05000000000000000000" pitchFamily="2" charset="2"/>
              <a:buNone/>
            </a:pPr>
            <a:endParaRPr lang="en-US" altLang="zh-CN" sz="2400" b="0" dirty="0">
              <a:ea typeface="宋体" panose="02010600030101010101" pitchFamily="2" charset="-122"/>
            </a:endParaRPr>
          </a:p>
          <a:p>
            <a:pPr eaLnBrk="1" hangingPunct="1"/>
            <a:r>
              <a:rPr lang="en-US" altLang="zh-CN" b="0" i="1" dirty="0">
                <a:solidFill>
                  <a:srgbClr val="FF0000"/>
                </a:solidFill>
                <a:ea typeface="宋体" panose="02010600030101010101" pitchFamily="2" charset="-122"/>
              </a:rPr>
              <a:t>Swarm Optimization</a:t>
            </a:r>
            <a:endParaRPr lang="en-US" altLang="zh-CN" b="0" i="1" dirty="0">
              <a:solidFill>
                <a:srgbClr val="FF0000"/>
              </a:solidFill>
              <a:ea typeface="宋体" panose="02010600030101010101" pitchFamily="2" charset="-122"/>
            </a:endParaRPr>
          </a:p>
          <a:p>
            <a:pPr eaLnBrk="1" hangingPunct="1">
              <a:buNone/>
            </a:pPr>
            <a:r>
              <a:rPr lang="en-US" altLang="zh-CN" sz="2400" b="0" dirty="0">
                <a:ea typeface="宋体" panose="02010600030101010101" pitchFamily="2" charset="-122"/>
              </a:rPr>
              <a:t>   - Ant Colony Optimization</a:t>
            </a:r>
            <a:endParaRPr lang="en-US" altLang="zh-CN" sz="2400" b="0" dirty="0">
              <a:ea typeface="宋体" panose="02010600030101010101" pitchFamily="2" charset="-122"/>
            </a:endParaRPr>
          </a:p>
          <a:p>
            <a:pPr eaLnBrk="1" hangingPunct="1">
              <a:buNone/>
            </a:pPr>
            <a:r>
              <a:rPr lang="en-US" altLang="zh-CN" sz="2400" b="0" dirty="0">
                <a:ea typeface="宋体" panose="02010600030101010101" pitchFamily="2" charset="-122"/>
              </a:rPr>
              <a:t>   - Particle Swarm Optimization</a:t>
            </a:r>
            <a:endParaRPr lang="en-US" altLang="zh-CN" sz="2400" b="0" dirty="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noChangeArrowheads="1"/>
          </p:cNvSpPr>
          <p:nvPr>
            <p:ph type="title"/>
          </p:nvPr>
        </p:nvSpPr>
        <p:spPr/>
        <p:txBody>
          <a:bodyPr/>
          <a:lstStyle/>
          <a:p>
            <a:r>
              <a:rPr lang="en-US" altLang="zh-CN">
                <a:ea typeface="宋体" panose="02010600030101010101" pitchFamily="2" charset="-122"/>
              </a:rPr>
              <a:t>AI is always developing</a:t>
            </a:r>
            <a:endParaRPr lang="zh-CN" altLang="en-US">
              <a:ea typeface="宋体" panose="02010600030101010101" pitchFamily="2" charset="-122"/>
            </a:endParaRPr>
          </a:p>
        </p:txBody>
      </p:sp>
      <p:sp>
        <p:nvSpPr>
          <p:cNvPr id="24579" name="矩形 2"/>
          <p:cNvSpPr>
            <a:spLocks noChangeArrowheads="1"/>
          </p:cNvSpPr>
          <p:nvPr/>
        </p:nvSpPr>
        <p:spPr bwMode="auto">
          <a:xfrm>
            <a:off x="1066800" y="1828800"/>
            <a:ext cx="1905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just" eaLnBrk="1" hangingPunct="1">
              <a:spcBef>
                <a:spcPct val="0"/>
              </a:spcBef>
              <a:buClrTx/>
              <a:buFont typeface="Arial" panose="020B0604020202020204" pitchFamily="34" charset="0"/>
              <a:buNone/>
            </a:pPr>
            <a:r>
              <a:rPr lang="en-US" altLang="zh-CN" b="0">
                <a:latin typeface="Times New Roman" panose="02020603050405020304" pitchFamily="18" charset="0"/>
              </a:rPr>
              <a:t>Artificial Intelligence</a:t>
            </a:r>
            <a:endParaRPr lang="en-US" altLang="zh-CN" b="0">
              <a:latin typeface="Times New Roman" panose="02020603050405020304" pitchFamily="18" charset="0"/>
            </a:endParaRPr>
          </a:p>
        </p:txBody>
      </p:sp>
      <p:cxnSp>
        <p:nvCxnSpPr>
          <p:cNvPr id="6" name="直接箭头连接符 5"/>
          <p:cNvCxnSpPr/>
          <p:nvPr/>
        </p:nvCxnSpPr>
        <p:spPr>
          <a:xfrm>
            <a:off x="3505200" y="2286000"/>
            <a:ext cx="2057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581" name="矩形 6"/>
          <p:cNvSpPr>
            <a:spLocks noChangeArrowheads="1"/>
          </p:cNvSpPr>
          <p:nvPr/>
        </p:nvSpPr>
        <p:spPr bwMode="auto">
          <a:xfrm>
            <a:off x="6019800" y="1981200"/>
            <a:ext cx="190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just" eaLnBrk="1" hangingPunct="1">
              <a:spcBef>
                <a:spcPct val="0"/>
              </a:spcBef>
              <a:buClrTx/>
              <a:buFont typeface="Arial" panose="020B0604020202020204" pitchFamily="34" charset="0"/>
              <a:buNone/>
            </a:pPr>
            <a:r>
              <a:rPr lang="en-US" altLang="zh-CN" b="0">
                <a:latin typeface="Times New Roman" panose="02020603050405020304" pitchFamily="18" charset="0"/>
              </a:rPr>
              <a:t>Intelligence</a:t>
            </a:r>
            <a:endParaRPr lang="en-US" altLang="zh-CN" b="0">
              <a:latin typeface="Times New Roman" panose="02020603050405020304" pitchFamily="18" charset="0"/>
            </a:endParaRPr>
          </a:p>
        </p:txBody>
      </p:sp>
      <p:pic>
        <p:nvPicPr>
          <p:cNvPr id="24582" name="图片 7" descr="罗丹思想者.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638800" y="3276600"/>
            <a:ext cx="24384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图片 8" descr="Thinker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200400"/>
            <a:ext cx="15684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87043"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8CDB9D3A-B8D8-4139-8E04-E335543A7590}"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87044"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EB2BFBE6-78B4-42D5-8711-05E5C826B98D}" type="datetime1">
              <a:rPr lang="zh-CN" altLang="en-US" sz="1400" b="0" smtClean="0">
                <a:solidFill>
                  <a:schemeClr val="bg1"/>
                </a:solidFill>
              </a:rPr>
            </a:fld>
            <a:endParaRPr lang="en-US" altLang="zh-CN" sz="1400" b="0">
              <a:solidFill>
                <a:schemeClr val="bg1"/>
              </a:solidFill>
            </a:endParaRPr>
          </a:p>
        </p:txBody>
      </p:sp>
      <p:sp>
        <p:nvSpPr>
          <p:cNvPr id="87045" name="Rectangle 2"/>
          <p:cNvSpPr>
            <a:spLocks noGrp="1" noRot="1" noChangeArrowheads="1"/>
          </p:cNvSpPr>
          <p:nvPr>
            <p:ph type="title" idx="4294967295"/>
          </p:nvPr>
        </p:nvSpPr>
        <p:spPr>
          <a:xfrm>
            <a:off x="914400" y="0"/>
            <a:ext cx="8229600" cy="762000"/>
          </a:xfrm>
        </p:spPr>
        <p:txBody>
          <a:bodyPr/>
          <a:lstStyle/>
          <a:p>
            <a:pPr eaLnBrk="1" hangingPunct="1"/>
            <a:r>
              <a:rPr lang="en-US" altLang="zh-CN" sz="3600">
                <a:ea typeface="宋体" panose="02010600030101010101" pitchFamily="2" charset="-122"/>
              </a:rPr>
              <a:t>5. Connectionism</a:t>
            </a:r>
            <a:endParaRPr lang="en-US" altLang="zh-CN" sz="3600">
              <a:ea typeface="宋体" panose="02010600030101010101" pitchFamily="2" charset="-122"/>
            </a:endParaRPr>
          </a:p>
        </p:txBody>
      </p:sp>
      <p:sp>
        <p:nvSpPr>
          <p:cNvPr id="87046" name="Rectangle 3"/>
          <p:cNvSpPr>
            <a:spLocks noGrp="1" noRot="1" noChangeArrowheads="1"/>
          </p:cNvSpPr>
          <p:nvPr>
            <p:ph type="body" idx="4294967295"/>
          </p:nvPr>
        </p:nvSpPr>
        <p:spPr>
          <a:xfrm>
            <a:off x="381000" y="1295400"/>
            <a:ext cx="8458200" cy="5029200"/>
          </a:xfrm>
        </p:spPr>
        <p:txBody>
          <a:bodyPr/>
          <a:lstStyle/>
          <a:p>
            <a:pPr marL="533400" indent="-533400" eaLnBrk="1" hangingPunct="1"/>
            <a:r>
              <a:rPr lang="en-US" altLang="zh-CN">
                <a:latin typeface="Times New Roman" panose="02020603050405020304" pitchFamily="18" charset="0"/>
                <a:ea typeface="宋体" panose="02010600030101010101" pitchFamily="2" charset="-122"/>
              </a:rPr>
              <a:t>The mechanisms of brains are very different in detail from those in computers</a:t>
            </a:r>
            <a:r>
              <a:rPr lang="en-US" altLang="zh-CN">
                <a:ea typeface="宋体" panose="02010600030101010101" pitchFamily="2" charset="-122"/>
              </a:rPr>
              <a:t> </a:t>
            </a:r>
            <a:endParaRPr lang="en-US" altLang="zh-CN">
              <a:ea typeface="宋体" panose="02010600030101010101" pitchFamily="2" charset="-122"/>
            </a:endParaRPr>
          </a:p>
          <a:p>
            <a:pPr marL="533400" indent="-533400" eaLnBrk="1" hangingPunct="1"/>
            <a:r>
              <a:rPr lang="en-US" altLang="zh-CN">
                <a:solidFill>
                  <a:srgbClr val="FF0000"/>
                </a:solidFill>
                <a:ea typeface="宋体" panose="02010600030101010101" pitchFamily="2" charset="-122"/>
              </a:rPr>
              <a:t>how brains work? </a:t>
            </a:r>
            <a:r>
              <a:rPr lang="en-US" altLang="zh-CN">
                <a:ea typeface="宋体" panose="02010600030101010101" pitchFamily="2" charset="-122"/>
                <a:sym typeface="Wingdings" panose="05000000000000000000" pitchFamily="2" charset="2"/>
              </a:rPr>
              <a:t> </a:t>
            </a:r>
            <a:r>
              <a:rPr lang="en-US" altLang="zh-CN" b="0">
                <a:ea typeface="宋体" panose="02010600030101010101" pitchFamily="2" charset="-122"/>
                <a:sym typeface="Wingdings" panose="05000000000000000000" pitchFamily="2" charset="2"/>
              </a:rPr>
              <a:t>Bottom-up strategy</a:t>
            </a:r>
            <a:endParaRPr lang="en-US" altLang="zh-CN" b="0">
              <a:ea typeface="宋体" panose="02010600030101010101" pitchFamily="2" charset="-122"/>
              <a:sym typeface="Wingdings" panose="05000000000000000000" pitchFamily="2" charset="2"/>
            </a:endParaRPr>
          </a:p>
          <a:p>
            <a:pPr marL="533400" indent="-533400" eaLnBrk="1" hangingPunct="1">
              <a:buFont typeface="Wingdings" panose="05000000000000000000" pitchFamily="2" charset="2"/>
              <a:buNone/>
            </a:pPr>
            <a:endParaRPr lang="en-US" altLang="zh-CN" sz="2000">
              <a:ea typeface="宋体" panose="02010600030101010101" pitchFamily="2" charset="-122"/>
              <a:sym typeface="Wingdings" panose="05000000000000000000" pitchFamily="2" charset="2"/>
            </a:endParaRPr>
          </a:p>
        </p:txBody>
      </p:sp>
      <p:pic>
        <p:nvPicPr>
          <p:cNvPr id="87047" name="Picture 4" descr="realneur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600" y="3048000"/>
            <a:ext cx="53832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 Box 5"/>
          <p:cNvSpPr txBox="1">
            <a:spLocks noChangeArrowheads="1"/>
          </p:cNvSpPr>
          <p:nvPr/>
        </p:nvSpPr>
        <p:spPr bwMode="auto">
          <a:xfrm>
            <a:off x="6553200" y="5197475"/>
            <a:ext cx="2286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ClrTx/>
              <a:buFont typeface="Arial" panose="020B0604020202020204" pitchFamily="34" charset="0"/>
              <a:buNone/>
            </a:pPr>
            <a:r>
              <a:rPr lang="en-US" altLang="zh-CN" sz="2400" b="0">
                <a:latin typeface="Arial" panose="020B0604020202020204" pitchFamily="34" charset="0"/>
              </a:rPr>
              <a:t>Natural Neural Network</a:t>
            </a:r>
            <a:endParaRPr lang="en-US" altLang="zh-CN" sz="2400" b="0">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89091"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A4E207DA-569E-42D1-B763-0AB8ACE94158}"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89092"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5DE3A8FC-49EC-4508-8453-7878B72F7805}" type="datetime1">
              <a:rPr lang="zh-CN" altLang="en-US" sz="1400" b="0" smtClean="0">
                <a:solidFill>
                  <a:schemeClr val="bg1"/>
                </a:solidFill>
              </a:rPr>
            </a:fld>
            <a:endParaRPr lang="en-US" altLang="zh-CN" sz="1400" b="0">
              <a:solidFill>
                <a:schemeClr val="bg1"/>
              </a:solidFill>
            </a:endParaRPr>
          </a:p>
        </p:txBody>
      </p:sp>
      <p:sp>
        <p:nvSpPr>
          <p:cNvPr id="89093" name="Rectangle 3"/>
          <p:cNvSpPr>
            <a:spLocks noGrp="1" noRot="1" noChangeArrowheads="1"/>
          </p:cNvSpPr>
          <p:nvPr>
            <p:ph type="body" idx="4294967295"/>
          </p:nvPr>
        </p:nvSpPr>
        <p:spPr>
          <a:xfrm>
            <a:off x="381000" y="1295400"/>
            <a:ext cx="8229600" cy="5029200"/>
          </a:xfrm>
        </p:spPr>
        <p:txBody>
          <a:bodyPr/>
          <a:lstStyle/>
          <a:p>
            <a:pPr marL="533400" indent="-533400" eaLnBrk="1" hangingPunct="1">
              <a:lnSpc>
                <a:spcPct val="90000"/>
              </a:lnSpc>
            </a:pPr>
            <a:r>
              <a:rPr lang="en-US" altLang="zh-CN">
                <a:ea typeface="宋体" panose="02010600030101010101" pitchFamily="2" charset="-122"/>
              </a:rPr>
              <a:t>A brief history</a:t>
            </a:r>
            <a:endParaRPr lang="en-US" altLang="zh-CN">
              <a:ea typeface="宋体" panose="02010600030101010101" pitchFamily="2" charset="-122"/>
            </a:endParaRPr>
          </a:p>
          <a:p>
            <a:pPr marL="533400" indent="-533400" eaLnBrk="1" hangingPunct="1">
              <a:lnSpc>
                <a:spcPct val="90000"/>
              </a:lnSpc>
              <a:buFont typeface="Wingdings" panose="05000000000000000000" pitchFamily="2" charset="2"/>
              <a:buNone/>
            </a:pPr>
            <a:r>
              <a:rPr lang="en-US" altLang="zh-CN" sz="2400">
                <a:latin typeface="Times New Roman" panose="02020603050405020304" pitchFamily="18" charset="0"/>
                <a:ea typeface="宋体" panose="02010600030101010101" pitchFamily="2" charset="-122"/>
                <a:sym typeface="Wingdings" panose="05000000000000000000" pitchFamily="2" charset="2"/>
              </a:rPr>
              <a:t> </a:t>
            </a:r>
            <a:r>
              <a:rPr lang="en-US" altLang="zh-CN">
                <a:latin typeface="Times New Roman" panose="02020603050405020304" pitchFamily="18" charset="0"/>
                <a:ea typeface="宋体" panose="02010600030101010101" pitchFamily="2" charset="-122"/>
                <a:sym typeface="Wingdings" panose="05000000000000000000" pitchFamily="2" charset="2"/>
              </a:rPr>
              <a:t>     M-P neuron (McCulloch &amp; Pitts) </a:t>
            </a:r>
            <a:r>
              <a:rPr lang="en-US" altLang="zh-CN">
                <a:solidFill>
                  <a:srgbClr val="FF0000"/>
                </a:solidFill>
                <a:latin typeface="Times New Roman" panose="02020603050405020304" pitchFamily="18" charset="0"/>
                <a:ea typeface="宋体" panose="02010600030101010101" pitchFamily="2" charset="-122"/>
                <a:sym typeface="Wingdings" panose="05000000000000000000" pitchFamily="2" charset="2"/>
              </a:rPr>
              <a:t></a:t>
            </a:r>
            <a:r>
              <a:rPr lang="en-US" altLang="zh-CN">
                <a:latin typeface="Times New Roman" panose="02020603050405020304" pitchFamily="18" charset="0"/>
                <a:ea typeface="宋体" panose="02010600030101010101" pitchFamily="2" charset="-122"/>
                <a:sym typeface="Wingdings" panose="05000000000000000000" pitchFamily="2" charset="2"/>
              </a:rPr>
              <a:t> Perceptron (Rosenblatt) </a:t>
            </a:r>
            <a:r>
              <a:rPr lang="en-US" altLang="zh-CN">
                <a:solidFill>
                  <a:srgbClr val="FF0000"/>
                </a:solidFill>
                <a:latin typeface="Times New Roman" panose="02020603050405020304" pitchFamily="18" charset="0"/>
                <a:ea typeface="宋体" panose="02010600030101010101" pitchFamily="2" charset="-122"/>
                <a:sym typeface="Wingdings" panose="05000000000000000000" pitchFamily="2" charset="2"/>
              </a:rPr>
              <a:t></a:t>
            </a:r>
            <a:r>
              <a:rPr lang="en-US" altLang="zh-CN">
                <a:latin typeface="Times New Roman" panose="02020603050405020304" pitchFamily="18" charset="0"/>
                <a:ea typeface="宋体" panose="02010600030101010101" pitchFamily="2" charset="-122"/>
                <a:sym typeface="Wingdings" panose="05000000000000000000" pitchFamily="2" charset="2"/>
              </a:rPr>
              <a:t> Hopfield Model, B-P Learning Method (Rumelhart &amp; McClelland) </a:t>
            </a:r>
            <a:r>
              <a:rPr lang="en-US" altLang="zh-CN">
                <a:solidFill>
                  <a:srgbClr val="FF0000"/>
                </a:solidFill>
                <a:latin typeface="Times New Roman" panose="02020603050405020304" pitchFamily="18" charset="0"/>
                <a:ea typeface="宋体" panose="02010600030101010101" pitchFamily="2" charset="-122"/>
                <a:sym typeface="Wingdings" panose="05000000000000000000" pitchFamily="2" charset="2"/>
              </a:rPr>
              <a:t> </a:t>
            </a:r>
            <a:r>
              <a:rPr lang="en-US" altLang="zh-CN">
                <a:latin typeface="Times New Roman" panose="02020603050405020304" pitchFamily="18" charset="0"/>
                <a:ea typeface="宋体" panose="02010600030101010101" pitchFamily="2" charset="-122"/>
                <a:sym typeface="Wingdings" panose="05000000000000000000" pitchFamily="2" charset="2"/>
              </a:rPr>
              <a:t>Deep Learning (Geoffrey Hinton)</a:t>
            </a:r>
            <a:endParaRPr lang="en-US" altLang="zh-CN">
              <a:latin typeface="Times New Roman" panose="02020603050405020304" pitchFamily="18" charset="0"/>
              <a:ea typeface="宋体" panose="02010600030101010101" pitchFamily="2" charset="-122"/>
              <a:sym typeface="Wingdings" panose="05000000000000000000" pitchFamily="2" charset="2"/>
            </a:endParaRPr>
          </a:p>
          <a:p>
            <a:pPr marL="533400" indent="-533400" eaLnBrk="1" hangingPunct="1">
              <a:lnSpc>
                <a:spcPct val="90000"/>
              </a:lnSpc>
              <a:spcBef>
                <a:spcPct val="0"/>
              </a:spcBef>
            </a:pPr>
            <a:endParaRPr lang="en-US" altLang="zh-CN" sz="1600">
              <a:ea typeface="宋体" panose="02010600030101010101" pitchFamily="2" charset="-122"/>
            </a:endParaRPr>
          </a:p>
          <a:p>
            <a:pPr marL="533400" indent="-533400" eaLnBrk="1" hangingPunct="1">
              <a:lnSpc>
                <a:spcPct val="90000"/>
              </a:lnSpc>
            </a:pPr>
            <a:r>
              <a:rPr lang="en-US" altLang="zh-CN">
                <a:ea typeface="宋体" panose="02010600030101010101" pitchFamily="2" charset="-122"/>
              </a:rPr>
              <a:t>Applications</a:t>
            </a:r>
            <a:endParaRPr lang="en-US" altLang="zh-CN">
              <a:ea typeface="宋体" panose="02010600030101010101" pitchFamily="2" charset="-122"/>
            </a:endParaRPr>
          </a:p>
          <a:p>
            <a:pPr marL="533400" indent="-533400" eaLnBrk="1" hangingPunct="1">
              <a:lnSpc>
                <a:spcPct val="90000"/>
              </a:lnSpc>
              <a:buFont typeface="Wingdings" panose="05000000000000000000" pitchFamily="2" charset="2"/>
              <a:buNone/>
            </a:pPr>
            <a:r>
              <a:rPr lang="en-US" altLang="zh-CN" sz="2400">
                <a:latin typeface="Times New Roman" panose="02020603050405020304" pitchFamily="18" charset="0"/>
                <a:ea typeface="宋体" panose="02010600030101010101" pitchFamily="2" charset="-122"/>
                <a:sym typeface="Wingdings" panose="05000000000000000000" pitchFamily="2" charset="2"/>
              </a:rPr>
              <a:t>       </a:t>
            </a:r>
            <a:r>
              <a:rPr lang="en-US" altLang="zh-CN">
                <a:latin typeface="Times New Roman" panose="02020603050405020304" pitchFamily="18" charset="0"/>
                <a:ea typeface="宋体" panose="02010600030101010101" pitchFamily="2" charset="-122"/>
                <a:sym typeface="Wingdings" panose="05000000000000000000" pitchFamily="2" charset="2"/>
              </a:rPr>
              <a:t>Recognition, Vision, Business, Medical, …….</a:t>
            </a:r>
            <a:endParaRPr lang="en-US" altLang="zh-CN">
              <a:latin typeface="Times New Roman" panose="02020603050405020304" pitchFamily="18" charset="0"/>
              <a:ea typeface="宋体" panose="02010600030101010101" pitchFamily="2" charset="-122"/>
              <a:sym typeface="Wingdings" panose="05000000000000000000" pitchFamily="2" charset="2"/>
            </a:endParaRPr>
          </a:p>
          <a:p>
            <a:pPr marL="533400" indent="-533400" eaLnBrk="1" hangingPunct="1">
              <a:lnSpc>
                <a:spcPct val="90000"/>
              </a:lnSpc>
              <a:spcBef>
                <a:spcPct val="0"/>
              </a:spcBef>
              <a:buFont typeface="Wingdings" panose="05000000000000000000" pitchFamily="2" charset="2"/>
              <a:buNone/>
            </a:pPr>
            <a:endParaRPr lang="en-US" altLang="zh-CN">
              <a:latin typeface="Times New Roman" panose="02020603050405020304" pitchFamily="18" charset="0"/>
              <a:ea typeface="宋体" panose="02010600030101010101" pitchFamily="2" charset="-122"/>
              <a:sym typeface="Wingdings" panose="05000000000000000000" pitchFamily="2" charset="2"/>
            </a:endParaRPr>
          </a:p>
          <a:p>
            <a:pPr marL="533400" indent="-533400" eaLnBrk="1" hangingPunct="1">
              <a:lnSpc>
                <a:spcPct val="90000"/>
              </a:lnSpc>
            </a:pPr>
            <a:r>
              <a:rPr lang="en-US" altLang="zh-CN">
                <a:ea typeface="宋体" panose="02010600030101010101" pitchFamily="2" charset="-122"/>
                <a:sym typeface="Wingdings" panose="05000000000000000000" pitchFamily="2" charset="2"/>
              </a:rPr>
              <a:t>Core Issues</a:t>
            </a:r>
            <a:endParaRPr lang="en-US" altLang="zh-CN">
              <a:ea typeface="宋体" panose="02010600030101010101" pitchFamily="2" charset="-122"/>
              <a:sym typeface="Wingdings" panose="05000000000000000000" pitchFamily="2" charset="2"/>
            </a:endParaRPr>
          </a:p>
          <a:p>
            <a:pPr marL="533400" indent="-533400" eaLnBrk="1" hangingPunct="1">
              <a:lnSpc>
                <a:spcPct val="90000"/>
              </a:lnSpc>
              <a:buFont typeface="Wingdings" panose="05000000000000000000" pitchFamily="2" charset="2"/>
              <a:buNone/>
            </a:pPr>
            <a:r>
              <a:rPr lang="en-US" altLang="zh-CN">
                <a:solidFill>
                  <a:srgbClr val="FF0000"/>
                </a:solidFill>
                <a:ea typeface="宋体" panose="02010600030101010101" pitchFamily="2" charset="-122"/>
              </a:rPr>
              <a:t>    </a:t>
            </a:r>
            <a:r>
              <a:rPr lang="en-US" altLang="zh-CN">
                <a:solidFill>
                  <a:srgbClr val="FF0000"/>
                </a:solidFill>
                <a:latin typeface="Times New Roman" panose="02020603050405020304" pitchFamily="18" charset="0"/>
                <a:ea typeface="宋体" panose="02010600030101010101" pitchFamily="2" charset="-122"/>
              </a:rPr>
              <a:t>- </a:t>
            </a:r>
            <a:r>
              <a:rPr lang="en-US" altLang="zh-CN" i="1">
                <a:solidFill>
                  <a:srgbClr val="FF0000"/>
                </a:solidFill>
                <a:latin typeface="Times New Roman" panose="02020603050405020304" pitchFamily="18" charset="0"/>
                <a:ea typeface="宋体" panose="02010600030101010101" pitchFamily="2" charset="-122"/>
              </a:rPr>
              <a:t>Topology</a:t>
            </a:r>
            <a:endParaRPr lang="en-US" altLang="zh-CN" i="1">
              <a:solidFill>
                <a:srgbClr val="FF0000"/>
              </a:solidFill>
              <a:latin typeface="Times New Roman" panose="02020603050405020304" pitchFamily="18" charset="0"/>
              <a:ea typeface="宋体" panose="02010600030101010101" pitchFamily="2" charset="-122"/>
            </a:endParaRPr>
          </a:p>
          <a:p>
            <a:pPr marL="533400" indent="-533400" eaLnBrk="1" hangingPunct="1">
              <a:buFont typeface="Wingdings" panose="05000000000000000000" pitchFamily="2" charset="2"/>
              <a:buNone/>
            </a:pPr>
            <a:r>
              <a:rPr lang="en-US" altLang="zh-CN">
                <a:solidFill>
                  <a:srgbClr val="FF0000"/>
                </a:solidFill>
                <a:latin typeface="Times New Roman" panose="02020603050405020304" pitchFamily="18" charset="0"/>
                <a:ea typeface="宋体" panose="02010600030101010101" pitchFamily="2" charset="-122"/>
              </a:rPr>
              <a:t>     - </a:t>
            </a:r>
            <a:r>
              <a:rPr lang="en-US" altLang="zh-CN" i="1">
                <a:solidFill>
                  <a:srgbClr val="FF0000"/>
                </a:solidFill>
                <a:latin typeface="Times New Roman" panose="02020603050405020304" pitchFamily="18" charset="0"/>
                <a:ea typeface="宋体" panose="02010600030101010101" pitchFamily="2" charset="-122"/>
              </a:rPr>
              <a:t>Learning Methods</a:t>
            </a:r>
            <a:endParaRPr lang="en-US" altLang="zh-CN" i="1">
              <a:solidFill>
                <a:srgbClr val="FF0000"/>
              </a:solidFill>
              <a:latin typeface="Times New Roman" panose="02020603050405020304" pitchFamily="18" charset="0"/>
              <a:ea typeface="宋体" panose="02010600030101010101" pitchFamily="2" charset="-122"/>
            </a:endParaRPr>
          </a:p>
        </p:txBody>
      </p:sp>
      <p:sp>
        <p:nvSpPr>
          <p:cNvPr id="89094" name="Rectangle 2"/>
          <p:cNvSpPr txBox="1">
            <a:spLocks noRot="1" noChangeArrowheads="1"/>
          </p:cNvSpPr>
          <p:nvPr/>
        </p:nvSpPr>
        <p:spPr bwMode="gray">
          <a:xfrm>
            <a:off x="9144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3600">
                <a:solidFill>
                  <a:schemeClr val="bg1"/>
                </a:solidFill>
              </a:rPr>
              <a:t>Connectionism</a:t>
            </a:r>
            <a:endParaRPr lang="en-US" altLang="zh-CN" sz="360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p:txBody>
          <a:bodyPr/>
          <a:lstStyle/>
          <a:p>
            <a:r>
              <a:rPr lang="en-US" altLang="zh-CN" sz="3600" dirty="0">
                <a:ea typeface="宋体" panose="02010600030101010101" pitchFamily="2" charset="-122"/>
              </a:rPr>
              <a:t>Artificial Brain</a:t>
            </a:r>
            <a:endParaRPr lang="en-US" altLang="zh-CN" sz="3600" dirty="0">
              <a:ea typeface="宋体" panose="02010600030101010101" pitchFamily="2" charset="-122"/>
            </a:endParaRPr>
          </a:p>
        </p:txBody>
      </p:sp>
      <p:sp>
        <p:nvSpPr>
          <p:cNvPr id="92163" name="Rectangle 3"/>
          <p:cNvSpPr>
            <a:spLocks noGrp="1" noChangeArrowheads="1"/>
          </p:cNvSpPr>
          <p:nvPr>
            <p:ph idx="1"/>
          </p:nvPr>
        </p:nvSpPr>
        <p:spPr>
          <a:xfrm>
            <a:off x="609600" y="1447800"/>
            <a:ext cx="8153290" cy="4419600"/>
          </a:xfrm>
        </p:spPr>
        <p:txBody>
          <a:bodyPr/>
          <a:lstStyle/>
          <a:p>
            <a:r>
              <a:rPr lang="en-US" altLang="zh-CN" sz="2400" b="0" dirty="0">
                <a:ea typeface="宋体" panose="02010600030101010101" pitchFamily="2" charset="-122"/>
              </a:rPr>
              <a:t>Artificial brains are a man-made machines that have the same cognitive ability as humans and other mammals. </a:t>
            </a:r>
            <a:endParaRPr lang="en-US" altLang="zh-CN" sz="2400" b="0" dirty="0">
              <a:ea typeface="宋体" panose="02010600030101010101" pitchFamily="2" charset="-122"/>
            </a:endParaRPr>
          </a:p>
          <a:p>
            <a:r>
              <a:rPr lang="en-US" altLang="zh-CN" sz="2400" b="0" dirty="0">
                <a:ea typeface="宋体" panose="02010600030101010101" pitchFamily="2" charset="-122"/>
              </a:rPr>
              <a:t>There are two broad approaches to achieving this goal:</a:t>
            </a:r>
            <a:endParaRPr lang="en-US" altLang="zh-CN" sz="2400" b="0" dirty="0">
              <a:ea typeface="宋体" panose="02010600030101010101" pitchFamily="2" charset="-122"/>
            </a:endParaRPr>
          </a:p>
          <a:p>
            <a:pPr indent="11430">
              <a:buFont typeface="Wingdings" panose="05000000000000000000" pitchFamily="2" charset="2"/>
              <a:buChar char="Ø"/>
            </a:pPr>
            <a:r>
              <a:rPr lang="en-US" altLang="zh-CN" sz="2400" b="0" dirty="0">
                <a:ea typeface="宋体" panose="02010600030101010101" pitchFamily="2" charset="-122"/>
              </a:rPr>
              <a:t> Conducting large-scale, biologically-realistic, human brain simulations within currently available supercomputers</a:t>
            </a:r>
            <a:endParaRPr lang="en-US" altLang="zh-CN" sz="2400" b="0" dirty="0">
              <a:ea typeface="宋体" panose="02010600030101010101" pitchFamily="2" charset="-122"/>
            </a:endParaRPr>
          </a:p>
          <a:p>
            <a:pPr indent="11430">
              <a:buFont typeface="Wingdings" panose="05000000000000000000" pitchFamily="2" charset="2"/>
              <a:buChar char="Ø"/>
            </a:pPr>
            <a:r>
              <a:rPr lang="en-US" altLang="zh-CN" sz="2400" b="0" dirty="0">
                <a:ea typeface="宋体" panose="02010600030101010101" pitchFamily="2" charset="-122"/>
              </a:rPr>
              <a:t> The building of novel, massively-parallel, neuromorphic computing devices that are closely modeled on neural tissue</a:t>
            </a:r>
            <a:endParaRPr lang="en-US" altLang="zh-CN" sz="2400" b="0" dirty="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rrowheads="1"/>
          </p:cNvSpPr>
          <p:nvPr>
            <p:ph type="title"/>
          </p:nvPr>
        </p:nvSpPr>
        <p:spPr>
          <a:xfrm>
            <a:off x="838200" y="0"/>
            <a:ext cx="8305800" cy="990600"/>
          </a:xfrm>
          <a:solidFill>
            <a:schemeClr val="tx2"/>
          </a:solidFill>
        </p:spPr>
        <p:txBody>
          <a:bodyPr/>
          <a:lstStyle/>
          <a:p>
            <a:r>
              <a:rPr lang="en-US" altLang="zh-CN" sz="3600">
                <a:ea typeface="宋体" panose="02010600030101010101" pitchFamily="2" charset="-122"/>
              </a:rPr>
              <a:t>Neuromorphic chip from Stanford </a:t>
            </a:r>
            <a:endParaRPr lang="en-US" altLang="zh-CN" sz="3600">
              <a:ea typeface="宋体" panose="02010600030101010101" pitchFamily="2" charset="-122"/>
            </a:endParaRPr>
          </a:p>
        </p:txBody>
      </p:sp>
      <p:sp>
        <p:nvSpPr>
          <p:cNvPr id="93187" name="Rectangle 3"/>
          <p:cNvSpPr>
            <a:spLocks noGrp="1" noChangeArrowheads="1"/>
          </p:cNvSpPr>
          <p:nvPr>
            <p:ph idx="1"/>
          </p:nvPr>
        </p:nvSpPr>
        <p:spPr>
          <a:xfrm>
            <a:off x="0" y="1219200"/>
            <a:ext cx="5245100" cy="4114800"/>
          </a:xfrm>
        </p:spPr>
        <p:txBody>
          <a:bodyPr/>
          <a:lstStyle/>
          <a:p>
            <a:r>
              <a:rPr lang="en-US" altLang="zh-CN" sz="2400" b="0">
                <a:ea typeface="宋体" panose="02010600030101010101" pitchFamily="2" charset="-122"/>
              </a:rPr>
              <a:t>This tiny chip—packaged in black plastic and mounted on a printed circuit board—models 1,024 excitatory pyramidal cells and 256 inhibitory basket cells. Their cellular properties and synaptic organization are downloaded to the chip over a USB link, which also allows their activity to be visualized in real-time. </a:t>
            </a:r>
            <a:endParaRPr lang="zh-CN" altLang="en-US" sz="2400" b="0">
              <a:ea typeface="宋体" panose="02010600030101010101" pitchFamily="2" charset="-122"/>
            </a:endParaRPr>
          </a:p>
        </p:txBody>
      </p:sp>
      <p:pic>
        <p:nvPicPr>
          <p:cNvPr id="93188" name="Picture 4" descr="BrainInSilic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1600" y="1447800"/>
            <a:ext cx="3683000"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矩形 1"/>
          <p:cNvSpPr>
            <a:spLocks noChangeArrowheads="1"/>
          </p:cNvSpPr>
          <p:nvPr/>
        </p:nvSpPr>
        <p:spPr bwMode="auto">
          <a:xfrm>
            <a:off x="1600200" y="6019800"/>
            <a:ext cx="716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1800" b="0"/>
              <a:t>https://web.stanford.edu/group/brainsinsilicon/index.html</a:t>
            </a:r>
            <a:endParaRPr lang="zh-CN" altLang="en-US" sz="1800" b="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noChangeArrowheads="1"/>
          </p:cNvSpPr>
          <p:nvPr>
            <p:ph type="title"/>
          </p:nvPr>
        </p:nvSpPr>
        <p:spPr/>
        <p:txBody>
          <a:bodyPr/>
          <a:lstStyle/>
          <a:p>
            <a:r>
              <a:rPr kumimoji="1" lang="en-US" altLang="zh-CN" dirty="0">
                <a:ea typeface="宋体" panose="02010600030101010101" pitchFamily="2" charset="-122"/>
              </a:rPr>
              <a:t>Neuromorphic Computing </a:t>
            </a:r>
            <a:endParaRPr kumimoji="1" lang="zh-CN" altLang="en-US"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99233" y="1447852"/>
            <a:ext cx="8545534" cy="464807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rrowheads="1"/>
          </p:cNvSpPr>
          <p:nvPr>
            <p:ph type="title" idx="4294967295"/>
          </p:nvPr>
        </p:nvSpPr>
        <p:spPr>
          <a:xfrm>
            <a:off x="914400" y="0"/>
            <a:ext cx="8229600" cy="762000"/>
          </a:xfrm>
        </p:spPr>
        <p:txBody>
          <a:bodyPr/>
          <a:lstStyle/>
          <a:p>
            <a:pPr eaLnBrk="1" hangingPunct="1"/>
            <a:r>
              <a:rPr lang="en-US" altLang="zh-CN" sz="3600">
                <a:ea typeface="宋体" panose="02010600030101010101" pitchFamily="2" charset="-122"/>
              </a:rPr>
              <a:t>6. Evolutionary Computation</a:t>
            </a:r>
            <a:endParaRPr lang="en-US" altLang="zh-CN" sz="3600">
              <a:ea typeface="宋体" panose="02010600030101010101" pitchFamily="2" charset="-122"/>
            </a:endParaRPr>
          </a:p>
        </p:txBody>
      </p:sp>
      <p:sp>
        <p:nvSpPr>
          <p:cNvPr id="95235" name="Rectangle 3"/>
          <p:cNvSpPr>
            <a:spLocks noGrp="1" noRot="1" noChangeArrowheads="1"/>
          </p:cNvSpPr>
          <p:nvPr>
            <p:ph type="body" idx="4294967295"/>
          </p:nvPr>
        </p:nvSpPr>
        <p:spPr>
          <a:xfrm>
            <a:off x="304800" y="1219200"/>
            <a:ext cx="8458200" cy="3352800"/>
          </a:xfrm>
        </p:spPr>
        <p:txBody>
          <a:bodyPr/>
          <a:lstStyle/>
          <a:p>
            <a:pPr marL="273050" indent="-273050" eaLnBrk="1" hangingPunct="1">
              <a:lnSpc>
                <a:spcPct val="90000"/>
              </a:lnSpc>
            </a:pPr>
            <a:r>
              <a:rPr lang="en-US" altLang="zh-CN" i="1">
                <a:solidFill>
                  <a:srgbClr val="FF0000"/>
                </a:solidFill>
                <a:ea typeface="宋体" panose="02010600030101010101" pitchFamily="2" charset="-122"/>
              </a:rPr>
              <a:t>Biological evolution</a:t>
            </a:r>
            <a:endParaRPr lang="en-US" altLang="zh-CN" i="1">
              <a:solidFill>
                <a:srgbClr val="FF0000"/>
              </a:solidFill>
              <a:ea typeface="宋体" panose="02010600030101010101" pitchFamily="2" charset="-122"/>
            </a:endParaRPr>
          </a:p>
          <a:p>
            <a:pPr marL="273050" indent="-273050" eaLnBrk="1" hangingPunct="1">
              <a:lnSpc>
                <a:spcPct val="90000"/>
              </a:lnSpc>
              <a:buFont typeface="Wingdings" panose="05000000000000000000" pitchFamily="2" charset="2"/>
              <a:buNone/>
            </a:pPr>
            <a:r>
              <a:rPr lang="en-US" altLang="zh-CN" sz="2400" b="0">
                <a:ea typeface="宋体" panose="02010600030101010101" pitchFamily="2" charset="-122"/>
              </a:rPr>
              <a:t>   To produce an enormous variety of living organisms closely suited to different sets of needs in different environments.</a:t>
            </a:r>
            <a:r>
              <a:rPr lang="en-US" altLang="zh-CN" b="0">
                <a:ea typeface="宋体" panose="02010600030101010101" pitchFamily="2" charset="-122"/>
              </a:rPr>
              <a:t> </a:t>
            </a:r>
            <a:endParaRPr lang="en-US" altLang="zh-CN" b="0">
              <a:ea typeface="宋体" panose="02010600030101010101" pitchFamily="2" charset="-122"/>
            </a:endParaRPr>
          </a:p>
          <a:p>
            <a:pPr marL="273050" indent="-273050" eaLnBrk="1" hangingPunct="1">
              <a:lnSpc>
                <a:spcPct val="90000"/>
              </a:lnSpc>
              <a:buFont typeface="Wingdings" panose="05000000000000000000" pitchFamily="2" charset="2"/>
              <a:buNone/>
            </a:pPr>
            <a:endParaRPr lang="en-US" altLang="zh-CN" sz="800">
              <a:ea typeface="宋体" panose="02010600030101010101" pitchFamily="2" charset="-122"/>
            </a:endParaRPr>
          </a:p>
          <a:p>
            <a:pPr marL="273050" indent="-273050" eaLnBrk="1" hangingPunct="1">
              <a:lnSpc>
                <a:spcPct val="90000"/>
              </a:lnSpc>
            </a:pPr>
            <a:r>
              <a:rPr lang="en-US" altLang="zh-CN" i="1">
                <a:solidFill>
                  <a:srgbClr val="FF0000"/>
                </a:solidFill>
                <a:ea typeface="宋体" panose="02010600030101010101" pitchFamily="2" charset="-122"/>
              </a:rPr>
              <a:t>Simulated evolution</a:t>
            </a:r>
            <a:endParaRPr lang="en-US" altLang="zh-CN" i="1">
              <a:solidFill>
                <a:srgbClr val="FF0000"/>
              </a:solidFill>
              <a:ea typeface="宋体" panose="02010600030101010101" pitchFamily="2" charset="-122"/>
            </a:endParaRPr>
          </a:p>
          <a:p>
            <a:pPr marL="273050" indent="-273050" eaLnBrk="1" hangingPunct="1">
              <a:lnSpc>
                <a:spcPct val="90000"/>
              </a:lnSpc>
              <a:buFont typeface="Wingdings" panose="05000000000000000000" pitchFamily="2" charset="2"/>
              <a:buNone/>
            </a:pPr>
            <a:r>
              <a:rPr lang="en-US" altLang="zh-CN" sz="2400" b="0">
                <a:ea typeface="宋体" panose="02010600030101010101" pitchFamily="2" charset="-122"/>
              </a:rPr>
              <a:t>   By modeling those processes of biological evolution on computers, it turns out that we can sometimes get the computers to evolve solutions to problems.</a:t>
            </a:r>
            <a:endParaRPr lang="en-US" altLang="zh-CN" sz="2400" b="0">
              <a:ea typeface="宋体" panose="02010600030101010101" pitchFamily="2" charset="-122"/>
            </a:endParaRPr>
          </a:p>
        </p:txBody>
      </p:sp>
      <p:pic>
        <p:nvPicPr>
          <p:cNvPr id="95236" name="Picture 4" descr="2008021415552620"/>
          <p:cNvPicPr>
            <a:picLocks noChangeAspect="1" noChangeArrowheads="1"/>
          </p:cNvPicPr>
          <p:nvPr/>
        </p:nvPicPr>
        <p:blipFill>
          <a:blip r:embed="rId1">
            <a:extLst>
              <a:ext uri="{28A0092B-C50C-407E-A947-70E740481C1C}">
                <a14:useLocalDpi xmlns:a14="http://schemas.microsoft.com/office/drawing/2010/main" val="0"/>
              </a:ext>
            </a:extLst>
          </a:blip>
          <a:srcRect b="16609"/>
          <a:stretch>
            <a:fillRect/>
          </a:stretch>
        </p:blipFill>
        <p:spPr bwMode="auto">
          <a:xfrm>
            <a:off x="0" y="4572000"/>
            <a:ext cx="9144000"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97283"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715EA427-68CF-4083-B927-99F12C3BCFF1}"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97284"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0E0CB4DD-00BC-433C-B05A-0B8004CCE16C}" type="datetime1">
              <a:rPr lang="zh-CN" altLang="en-US" sz="1400" b="0" smtClean="0">
                <a:solidFill>
                  <a:schemeClr val="bg1"/>
                </a:solidFill>
              </a:rPr>
            </a:fld>
            <a:endParaRPr lang="en-US" altLang="zh-CN" sz="1400" b="0">
              <a:solidFill>
                <a:schemeClr val="bg1"/>
              </a:solidFill>
            </a:endParaRPr>
          </a:p>
        </p:txBody>
      </p:sp>
      <p:sp>
        <p:nvSpPr>
          <p:cNvPr id="97285" name="Rectangle 2"/>
          <p:cNvSpPr txBox="1">
            <a:spLocks noRot="1" noChangeArrowheads="1"/>
          </p:cNvSpPr>
          <p:nvPr/>
        </p:nvSpPr>
        <p:spPr bwMode="gray">
          <a:xfrm>
            <a:off x="9144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3600">
                <a:solidFill>
                  <a:schemeClr val="bg1"/>
                </a:solidFill>
              </a:rPr>
              <a:t>DNA Computing</a:t>
            </a:r>
            <a:endParaRPr lang="en-US" altLang="zh-CN" sz="3600">
              <a:solidFill>
                <a:schemeClr val="bg1"/>
              </a:solidFill>
            </a:endParaRPr>
          </a:p>
        </p:txBody>
      </p:sp>
      <p:pic>
        <p:nvPicPr>
          <p:cNvPr id="97286" name="Picture 4" descr="dn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524000"/>
            <a:ext cx="235267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524000"/>
            <a:ext cx="56388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048000"/>
            <a:ext cx="58134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99331"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2CADAF04-5394-4FF3-B26A-AD8DD538C7E6}"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99332"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22C7F177-AEEF-4739-BB7D-FC3853C3BF2F}" type="datetime1">
              <a:rPr lang="zh-CN" altLang="en-US" sz="1400" b="0" smtClean="0">
                <a:solidFill>
                  <a:schemeClr val="bg1"/>
                </a:solidFill>
              </a:rPr>
            </a:fld>
            <a:endParaRPr lang="en-US" altLang="zh-CN" sz="1400" b="0">
              <a:solidFill>
                <a:schemeClr val="bg1"/>
              </a:solidFill>
            </a:endParaRPr>
          </a:p>
        </p:txBody>
      </p:sp>
      <p:sp>
        <p:nvSpPr>
          <p:cNvPr id="99333" name="Rectangle 3"/>
          <p:cNvSpPr>
            <a:spLocks noGrp="1" noRot="1" noChangeArrowheads="1"/>
          </p:cNvSpPr>
          <p:nvPr>
            <p:ph type="body" idx="4294967295"/>
          </p:nvPr>
        </p:nvSpPr>
        <p:spPr>
          <a:xfrm>
            <a:off x="304800" y="1295400"/>
            <a:ext cx="8534400" cy="5029200"/>
          </a:xfrm>
        </p:spPr>
        <p:txBody>
          <a:bodyPr/>
          <a:lstStyle/>
          <a:p>
            <a:pPr marL="533400" indent="-533400" eaLnBrk="1" hangingPunct="1">
              <a:lnSpc>
                <a:spcPct val="90000"/>
              </a:lnSpc>
            </a:pPr>
            <a:r>
              <a:rPr lang="en-US" altLang="zh-CN" b="0">
                <a:solidFill>
                  <a:srgbClr val="FF0000"/>
                </a:solidFill>
                <a:ea typeface="宋体" panose="02010600030101010101" pitchFamily="2" charset="-122"/>
              </a:rPr>
              <a:t>Genetic Algorithm</a:t>
            </a:r>
            <a:endParaRPr lang="en-US" altLang="zh-CN" b="0">
              <a:solidFill>
                <a:srgbClr val="FF0000"/>
              </a:solidFill>
              <a:ea typeface="宋体" panose="02010600030101010101" pitchFamily="2" charset="-122"/>
            </a:endParaRPr>
          </a:p>
          <a:p>
            <a:pPr marL="533400" indent="-533400" algn="just" eaLnBrk="1" hangingPunct="1">
              <a:lnSpc>
                <a:spcPct val="90000"/>
              </a:lnSpc>
              <a:buFont typeface="Wingdings" panose="05000000000000000000" pitchFamily="2" charset="2"/>
              <a:buNone/>
            </a:pPr>
            <a:r>
              <a:rPr lang="en-US" altLang="zh-CN" b="0">
                <a:ea typeface="宋体" panose="02010600030101010101" pitchFamily="2" charset="-122"/>
              </a:rPr>
              <a:t>    Use </a:t>
            </a:r>
            <a:r>
              <a:rPr lang="en-US" altLang="zh-CN" b="0" i="1">
                <a:solidFill>
                  <a:srgbClr val="FF0000"/>
                </a:solidFill>
                <a:ea typeface="宋体" panose="02010600030101010101" pitchFamily="2" charset="-122"/>
              </a:rPr>
              <a:t>strings of symbols</a:t>
            </a:r>
            <a:r>
              <a:rPr lang="en-US" altLang="zh-CN" b="0">
                <a:solidFill>
                  <a:srgbClr val="FF0000"/>
                </a:solidFill>
                <a:ea typeface="宋体" panose="02010600030101010101" pitchFamily="2" charset="-122"/>
              </a:rPr>
              <a:t> </a:t>
            </a:r>
            <a:r>
              <a:rPr lang="en-US" altLang="zh-CN" b="0">
                <a:ea typeface="宋体" panose="02010600030101010101" pitchFamily="2" charset="-122"/>
              </a:rPr>
              <a:t>to encode solutions to problems, like strings of molecules in DNA. </a:t>
            </a:r>
            <a:r>
              <a:rPr lang="en-US" altLang="zh-CN" b="0" i="1">
                <a:solidFill>
                  <a:srgbClr val="FF0000"/>
                </a:solidFill>
                <a:ea typeface="宋体" panose="02010600030101010101" pitchFamily="2" charset="-122"/>
              </a:rPr>
              <a:t>Transforming</a:t>
            </a:r>
            <a:r>
              <a:rPr lang="en-US" altLang="zh-CN" b="0">
                <a:ea typeface="宋体" panose="02010600030101010101" pitchFamily="2" charset="-122"/>
              </a:rPr>
              <a:t> and </a:t>
            </a:r>
            <a:r>
              <a:rPr lang="en-US" altLang="zh-CN" b="0" i="1">
                <a:solidFill>
                  <a:srgbClr val="FF0000"/>
                </a:solidFill>
                <a:ea typeface="宋体" panose="02010600030101010101" pitchFamily="2" charset="-122"/>
              </a:rPr>
              <a:t>recombining</a:t>
            </a:r>
            <a:r>
              <a:rPr lang="en-US" altLang="zh-CN" b="0">
                <a:ea typeface="宋体" panose="02010600030101010101" pitchFamily="2" charset="-122"/>
              </a:rPr>
              <a:t> portions of strings enables an evolutionary computation to search for good solutions, partly analogous to biological evolution. </a:t>
            </a:r>
            <a:endParaRPr lang="en-US" altLang="zh-CN" b="0">
              <a:ea typeface="宋体" panose="02010600030101010101" pitchFamily="2" charset="-122"/>
            </a:endParaRPr>
          </a:p>
          <a:p>
            <a:pPr marL="533400" indent="-533400" eaLnBrk="1" hangingPunct="1">
              <a:lnSpc>
                <a:spcPct val="90000"/>
              </a:lnSpc>
              <a:buFont typeface="Wingdings" panose="05000000000000000000" pitchFamily="2" charset="2"/>
              <a:buNone/>
            </a:pPr>
            <a:r>
              <a:rPr lang="en-US" altLang="zh-CN" b="0">
                <a:ea typeface="宋体" panose="02010600030101010101" pitchFamily="2" charset="-122"/>
              </a:rPr>
              <a:t>    </a:t>
            </a:r>
            <a:r>
              <a:rPr lang="en-US" altLang="zh-CN" b="0" i="1">
                <a:solidFill>
                  <a:srgbClr val="FF0000"/>
                </a:solidFill>
                <a:ea typeface="宋体" panose="02010600030101010101" pitchFamily="2" charset="-122"/>
              </a:rPr>
              <a:t>Genetic Programming</a:t>
            </a:r>
            <a:endParaRPr lang="en-US" altLang="zh-CN" b="0" i="1">
              <a:solidFill>
                <a:srgbClr val="FF0000"/>
              </a:solidFill>
              <a:ea typeface="宋体" panose="02010600030101010101" pitchFamily="2" charset="-122"/>
            </a:endParaRPr>
          </a:p>
          <a:p>
            <a:pPr marL="533400" indent="-533400" algn="just" eaLnBrk="1" hangingPunct="1">
              <a:lnSpc>
                <a:spcPct val="90000"/>
              </a:lnSpc>
              <a:buFont typeface="Wingdings" panose="05000000000000000000" pitchFamily="2" charset="2"/>
              <a:buNone/>
            </a:pPr>
            <a:r>
              <a:rPr lang="en-US" altLang="zh-CN" b="0">
                <a:ea typeface="宋体" panose="02010600030101010101" pitchFamily="2" charset="-122"/>
              </a:rPr>
              <a:t>    Extends these ideas to automatic programming by using </a:t>
            </a:r>
            <a:r>
              <a:rPr lang="en-US" altLang="zh-CN" b="0" i="1">
                <a:solidFill>
                  <a:srgbClr val="FF0000"/>
                </a:solidFill>
                <a:ea typeface="宋体" panose="02010600030101010101" pitchFamily="2" charset="-122"/>
              </a:rPr>
              <a:t>structures</a:t>
            </a:r>
            <a:r>
              <a:rPr lang="en-US" altLang="zh-CN" b="0">
                <a:ea typeface="宋体" panose="02010600030101010101" pitchFamily="2" charset="-122"/>
              </a:rPr>
              <a:t> which are better suited to the problem than strings are.</a:t>
            </a:r>
            <a:r>
              <a:rPr lang="en-US" altLang="zh-CN" b="0">
                <a:latin typeface="Times New Roman" panose="02020603050405020304" pitchFamily="18" charset="0"/>
                <a:ea typeface="宋体" panose="02010600030101010101" pitchFamily="2" charset="-122"/>
              </a:rPr>
              <a:t> </a:t>
            </a:r>
            <a:endParaRPr lang="en-US" altLang="zh-CN" b="0">
              <a:ea typeface="宋体" panose="02010600030101010101" pitchFamily="2" charset="-122"/>
            </a:endParaRPr>
          </a:p>
        </p:txBody>
      </p:sp>
      <p:sp>
        <p:nvSpPr>
          <p:cNvPr id="99334" name="Rectangle 2"/>
          <p:cNvSpPr txBox="1">
            <a:spLocks noRot="1" noChangeArrowheads="1"/>
          </p:cNvSpPr>
          <p:nvPr/>
        </p:nvSpPr>
        <p:spPr bwMode="gray">
          <a:xfrm>
            <a:off x="9144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3600">
                <a:solidFill>
                  <a:schemeClr val="bg1"/>
                </a:solidFill>
              </a:rPr>
              <a:t>Evolutionary Computation</a:t>
            </a:r>
            <a:endParaRPr lang="en-US" altLang="zh-CN" sz="360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rrowheads="1"/>
          </p:cNvSpPr>
          <p:nvPr>
            <p:ph type="body" idx="4294967295"/>
          </p:nvPr>
        </p:nvSpPr>
        <p:spPr>
          <a:xfrm>
            <a:off x="381000" y="1219200"/>
            <a:ext cx="8382000" cy="4953000"/>
          </a:xfrm>
        </p:spPr>
        <p:txBody>
          <a:bodyPr/>
          <a:lstStyle/>
          <a:p>
            <a:pPr marL="533400" indent="-533400" eaLnBrk="1" hangingPunct="1"/>
            <a:r>
              <a:rPr lang="en-US" altLang="zh-CN" sz="2400" b="0">
                <a:solidFill>
                  <a:srgbClr val="FF0000"/>
                </a:solidFill>
                <a:ea typeface="宋体" panose="02010600030101010101" pitchFamily="2" charset="-122"/>
              </a:rPr>
              <a:t>Evolutionary Strategy</a:t>
            </a:r>
            <a:endParaRPr lang="en-US" altLang="zh-CN" sz="2400" b="0">
              <a:solidFill>
                <a:srgbClr val="FF0000"/>
              </a:solidFill>
              <a:ea typeface="宋体" panose="02010600030101010101" pitchFamily="2" charset="-122"/>
            </a:endParaRPr>
          </a:p>
          <a:p>
            <a:pPr marL="533400" indent="-533400" algn="just" eaLnBrk="1" hangingPunct="1">
              <a:buFont typeface="Wingdings" panose="05000000000000000000" pitchFamily="2" charset="2"/>
              <a:buNone/>
            </a:pPr>
            <a:r>
              <a:rPr lang="en-US" altLang="zh-CN" sz="2000" b="0">
                <a:ea typeface="宋体" panose="02010600030101010101" pitchFamily="2" charset="-122"/>
              </a:rPr>
              <a:t>      Use </a:t>
            </a:r>
            <a:r>
              <a:rPr lang="en-US" altLang="zh-CN" sz="2000" b="0" i="1">
                <a:solidFill>
                  <a:srgbClr val="FF0000"/>
                </a:solidFill>
                <a:ea typeface="宋体" panose="02010600030101010101" pitchFamily="2" charset="-122"/>
              </a:rPr>
              <a:t>natural problem-dependent representations</a:t>
            </a:r>
            <a:r>
              <a:rPr lang="en-US" altLang="zh-CN" sz="2000" b="0">
                <a:ea typeface="宋体" panose="02010600030101010101" pitchFamily="2" charset="-122"/>
              </a:rPr>
              <a:t>, and primarily mutation and selection as search operators.  </a:t>
            </a:r>
            <a:r>
              <a:rPr lang="en-US" altLang="zh-CN" sz="2000" b="0" i="1">
                <a:solidFill>
                  <a:srgbClr val="FF0000"/>
                </a:solidFill>
                <a:ea typeface="宋体" panose="02010600030101010101" pitchFamily="2" charset="-122"/>
              </a:rPr>
              <a:t>Mutation</a:t>
            </a:r>
            <a:r>
              <a:rPr lang="en-US" altLang="zh-CN" sz="2000" b="0">
                <a:solidFill>
                  <a:srgbClr val="FF0000"/>
                </a:solidFill>
                <a:ea typeface="宋体" panose="02010600030101010101" pitchFamily="2" charset="-122"/>
              </a:rPr>
              <a:t> </a:t>
            </a:r>
            <a:r>
              <a:rPr lang="en-US" altLang="zh-CN" sz="2000" b="0">
                <a:ea typeface="宋体" panose="02010600030101010101" pitchFamily="2" charset="-122"/>
              </a:rPr>
              <a:t>is normally performed by adding a normally distributed random value to each vector component. The step size or mutation strength is often governed by self-adaptation. The </a:t>
            </a:r>
            <a:r>
              <a:rPr lang="en-US" altLang="zh-CN" sz="2000" b="0" i="1">
                <a:solidFill>
                  <a:srgbClr val="FF0000"/>
                </a:solidFill>
                <a:ea typeface="宋体" panose="02010600030101010101" pitchFamily="2" charset="-122"/>
              </a:rPr>
              <a:t>selection</a:t>
            </a:r>
            <a:r>
              <a:rPr lang="en-US" altLang="zh-CN" sz="2000" b="0">
                <a:solidFill>
                  <a:srgbClr val="FF0000"/>
                </a:solidFill>
                <a:ea typeface="宋体" panose="02010600030101010101" pitchFamily="2" charset="-122"/>
              </a:rPr>
              <a:t> </a:t>
            </a:r>
            <a:r>
              <a:rPr lang="en-US" altLang="zh-CN" sz="2000" b="0">
                <a:ea typeface="宋体" panose="02010600030101010101" pitchFamily="2" charset="-122"/>
              </a:rPr>
              <a:t>in evolution strategies is deterministic and only based on the fitness rankings, not on the actual fitness values.</a:t>
            </a:r>
            <a:endParaRPr lang="en-US" altLang="zh-CN" sz="2000" b="0">
              <a:ea typeface="宋体" panose="02010600030101010101" pitchFamily="2" charset="-122"/>
            </a:endParaRPr>
          </a:p>
          <a:p>
            <a:pPr marL="533400" indent="-533400" eaLnBrk="1" hangingPunct="1"/>
            <a:r>
              <a:rPr lang="en-US" altLang="zh-CN" sz="2400" b="0">
                <a:solidFill>
                  <a:srgbClr val="FF0000"/>
                </a:solidFill>
                <a:ea typeface="宋体" panose="02010600030101010101" pitchFamily="2" charset="-122"/>
              </a:rPr>
              <a:t>Evolutionary Programming</a:t>
            </a:r>
            <a:endParaRPr lang="en-US" altLang="zh-CN" sz="2400" b="0">
              <a:solidFill>
                <a:srgbClr val="FF0000"/>
              </a:solidFill>
              <a:ea typeface="宋体" panose="02010600030101010101" pitchFamily="2" charset="-122"/>
            </a:endParaRPr>
          </a:p>
          <a:p>
            <a:pPr marL="533400" indent="-533400" algn="just" eaLnBrk="1" hangingPunct="1">
              <a:buFont typeface="Wingdings" panose="05000000000000000000" pitchFamily="2" charset="2"/>
              <a:buNone/>
            </a:pPr>
            <a:r>
              <a:rPr lang="en-US" altLang="zh-CN" sz="2000" b="0">
                <a:ea typeface="宋体" panose="02010600030101010101" pitchFamily="2" charset="-122"/>
              </a:rPr>
              <a:t>      Harder to distinguish from evolutionary strategies. Its main variation operator is </a:t>
            </a:r>
            <a:r>
              <a:rPr lang="en-US" altLang="zh-CN" sz="2000" b="0" i="1">
                <a:solidFill>
                  <a:srgbClr val="FF0000"/>
                </a:solidFill>
                <a:ea typeface="宋体" panose="02010600030101010101" pitchFamily="2" charset="-122"/>
              </a:rPr>
              <a:t>mutation</a:t>
            </a:r>
            <a:r>
              <a:rPr lang="en-US" altLang="zh-CN" sz="2000" b="0">
                <a:ea typeface="宋体" panose="02010600030101010101" pitchFamily="2" charset="-122"/>
              </a:rPr>
              <a:t>; members of the population are viewed as part of </a:t>
            </a:r>
            <a:r>
              <a:rPr lang="en-US" altLang="zh-CN" sz="2000" b="0" i="1">
                <a:ea typeface="宋体" panose="02010600030101010101" pitchFamily="2" charset="-122"/>
              </a:rPr>
              <a:t>a</a:t>
            </a:r>
            <a:r>
              <a:rPr lang="en-US" altLang="zh-CN" sz="2000" b="0" i="1">
                <a:solidFill>
                  <a:srgbClr val="3366FF"/>
                </a:solidFill>
                <a:ea typeface="宋体" panose="02010600030101010101" pitchFamily="2" charset="-122"/>
              </a:rPr>
              <a:t> </a:t>
            </a:r>
            <a:r>
              <a:rPr lang="en-US" altLang="zh-CN" sz="2000" b="0" i="1">
                <a:solidFill>
                  <a:srgbClr val="FF0000"/>
                </a:solidFill>
                <a:ea typeface="宋体" panose="02010600030101010101" pitchFamily="2" charset="-122"/>
              </a:rPr>
              <a:t>specific species</a:t>
            </a:r>
            <a:r>
              <a:rPr lang="en-US" altLang="zh-CN" sz="2000" b="0">
                <a:solidFill>
                  <a:srgbClr val="FF0000"/>
                </a:solidFill>
                <a:ea typeface="宋体" panose="02010600030101010101" pitchFamily="2" charset="-122"/>
              </a:rPr>
              <a:t> </a:t>
            </a:r>
            <a:r>
              <a:rPr lang="en-US" altLang="zh-CN" sz="2000" b="0">
                <a:ea typeface="宋体" panose="02010600030101010101" pitchFamily="2" charset="-122"/>
              </a:rPr>
              <a:t>rather than members of the same species therefore each parent generates an offspring.</a:t>
            </a:r>
            <a:endParaRPr lang="en-US" altLang="zh-CN" sz="2000" b="0">
              <a:ea typeface="宋体" panose="02010600030101010101" pitchFamily="2" charset="-122"/>
            </a:endParaRPr>
          </a:p>
        </p:txBody>
      </p:sp>
      <p:sp>
        <p:nvSpPr>
          <p:cNvPr id="101379" name="Rectangle 2"/>
          <p:cNvSpPr txBox="1">
            <a:spLocks noRot="1" noChangeArrowheads="1"/>
          </p:cNvSpPr>
          <p:nvPr/>
        </p:nvSpPr>
        <p:spPr bwMode="gray">
          <a:xfrm>
            <a:off x="9144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3600">
                <a:solidFill>
                  <a:schemeClr val="bg1"/>
                </a:solidFill>
              </a:rPr>
              <a:t>Evolutionary Computation</a:t>
            </a:r>
            <a:endParaRPr lang="en-US" altLang="zh-CN" sz="360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rrowheads="1"/>
          </p:cNvSpPr>
          <p:nvPr>
            <p:ph type="title"/>
          </p:nvPr>
        </p:nvSpPr>
        <p:spPr>
          <a:xfrm>
            <a:off x="838200" y="0"/>
            <a:ext cx="8305800" cy="1020763"/>
          </a:xfrm>
          <a:solidFill>
            <a:schemeClr val="tx2"/>
          </a:solidFill>
        </p:spPr>
        <p:txBody>
          <a:bodyPr/>
          <a:lstStyle/>
          <a:p>
            <a:r>
              <a:rPr lang="en-US" altLang="zh-CN" sz="3600">
                <a:ea typeface="宋体" panose="02010600030101010101" pitchFamily="2" charset="-122"/>
              </a:rPr>
              <a:t>Example: Forming body plans with evolution</a:t>
            </a:r>
            <a:endParaRPr lang="en-US" altLang="zh-CN" sz="3600">
              <a:ea typeface="宋体" panose="02010600030101010101" pitchFamily="2" charset="-122"/>
            </a:endParaRPr>
          </a:p>
        </p:txBody>
      </p:sp>
      <p:sp>
        <p:nvSpPr>
          <p:cNvPr id="110595" name="Rectangle 3"/>
          <p:cNvSpPr>
            <a:spLocks noGrp="1" noChangeArrowheads="1"/>
          </p:cNvSpPr>
          <p:nvPr>
            <p:ph type="body" sz="half" idx="1"/>
          </p:nvPr>
        </p:nvSpPr>
        <p:spPr>
          <a:xfrm>
            <a:off x="304800" y="1371600"/>
            <a:ext cx="5334000" cy="5029200"/>
          </a:xfrm>
        </p:spPr>
        <p:txBody>
          <a:bodyPr/>
          <a:lstStyle/>
          <a:p>
            <a:r>
              <a:rPr lang="en-US" altLang="zh-CN" sz="2400" b="0">
                <a:ea typeface="宋体" panose="02010600030101010101" pitchFamily="2" charset="-122"/>
              </a:rPr>
              <a:t>Node specifies part type, joint, and range of movement</a:t>
            </a:r>
            <a:endParaRPr lang="en-US" altLang="zh-CN" sz="2400" b="0">
              <a:ea typeface="宋体" panose="02010600030101010101" pitchFamily="2" charset="-122"/>
            </a:endParaRPr>
          </a:p>
          <a:p>
            <a:r>
              <a:rPr lang="en-US" altLang="zh-CN" sz="2400" b="0">
                <a:ea typeface="宋体" panose="02010600030101010101" pitchFamily="2" charset="-122"/>
              </a:rPr>
              <a:t>Edges specify the joints between parts</a:t>
            </a:r>
            <a:endParaRPr lang="en-US" altLang="zh-CN" sz="2400" b="0">
              <a:latin typeface="Comic Sans MS" panose="030F0702030302020204" pitchFamily="66" charset="0"/>
              <a:ea typeface="宋体" panose="02010600030101010101" pitchFamily="2" charset="-122"/>
            </a:endParaRPr>
          </a:p>
          <a:p>
            <a:r>
              <a:rPr lang="en-US" altLang="zh-CN" sz="2400" b="0">
                <a:solidFill>
                  <a:srgbClr val="FF0000"/>
                </a:solidFill>
                <a:ea typeface="宋体" panose="02010600030101010101" pitchFamily="2" charset="-122"/>
              </a:rPr>
              <a:t>Population?</a:t>
            </a:r>
            <a:endParaRPr lang="en-US" altLang="zh-CN" sz="2400" b="0">
              <a:solidFill>
                <a:srgbClr val="FF0000"/>
              </a:solidFill>
              <a:ea typeface="宋体" panose="02010600030101010101" pitchFamily="2" charset="-122"/>
            </a:endParaRPr>
          </a:p>
          <a:p>
            <a:pPr lvl="1"/>
            <a:r>
              <a:rPr kumimoji="0" lang="en-US" altLang="zh-CN" sz="2400">
                <a:latin typeface="Arial" panose="020B0604020202020204" pitchFamily="34" charset="0"/>
                <a:ea typeface="宋体" panose="02010600030101010101" pitchFamily="2" charset="-122"/>
              </a:rPr>
              <a:t>Graphs of nodes and edges</a:t>
            </a:r>
            <a:endParaRPr kumimoji="0" lang="en-US" altLang="zh-CN" sz="2400">
              <a:latin typeface="Arial" panose="020B0604020202020204" pitchFamily="34" charset="0"/>
              <a:ea typeface="宋体" panose="02010600030101010101" pitchFamily="2" charset="-122"/>
            </a:endParaRPr>
          </a:p>
          <a:p>
            <a:r>
              <a:rPr lang="en-US" altLang="zh-CN" sz="2400" b="0">
                <a:solidFill>
                  <a:srgbClr val="FF0000"/>
                </a:solidFill>
                <a:ea typeface="宋体" panose="02010600030101010101" pitchFamily="2" charset="-122"/>
              </a:rPr>
              <a:t>Selection?</a:t>
            </a:r>
            <a:endParaRPr lang="en-US" altLang="zh-CN" sz="2400" b="0">
              <a:solidFill>
                <a:srgbClr val="FF0000"/>
              </a:solidFill>
              <a:ea typeface="宋体" panose="02010600030101010101" pitchFamily="2" charset="-122"/>
            </a:endParaRPr>
          </a:p>
          <a:p>
            <a:pPr lvl="1"/>
            <a:r>
              <a:rPr kumimoji="0" lang="en-US" altLang="zh-CN" sz="2400">
                <a:latin typeface="Arial" panose="020B0604020202020204" pitchFamily="34" charset="0"/>
                <a:ea typeface="宋体" panose="02010600030101010101" pitchFamily="2" charset="-122"/>
              </a:rPr>
              <a:t>Ability to perform some task (walking, jumping, etc.)</a:t>
            </a:r>
            <a:endParaRPr kumimoji="0" lang="en-US" altLang="zh-CN" sz="2400">
              <a:latin typeface="Arial" panose="020B0604020202020204" pitchFamily="34" charset="0"/>
              <a:ea typeface="宋体" panose="02010600030101010101" pitchFamily="2" charset="-122"/>
            </a:endParaRPr>
          </a:p>
          <a:p>
            <a:r>
              <a:rPr lang="en-US" altLang="zh-CN" sz="2400" b="0">
                <a:solidFill>
                  <a:srgbClr val="FF0000"/>
                </a:solidFill>
                <a:ea typeface="宋体" panose="02010600030101010101" pitchFamily="2" charset="-122"/>
              </a:rPr>
              <a:t>Mutation?</a:t>
            </a:r>
            <a:endParaRPr lang="en-US" altLang="zh-CN" sz="2400" b="0">
              <a:solidFill>
                <a:srgbClr val="FF0000"/>
              </a:solidFill>
              <a:ea typeface="宋体" panose="02010600030101010101" pitchFamily="2" charset="-122"/>
            </a:endParaRPr>
          </a:p>
          <a:p>
            <a:pPr lvl="1"/>
            <a:r>
              <a:rPr kumimoji="0" lang="en-US" altLang="zh-CN" sz="2400">
                <a:latin typeface="Arial" panose="020B0604020202020204" pitchFamily="34" charset="0"/>
                <a:ea typeface="宋体" panose="02010600030101010101" pitchFamily="2" charset="-122"/>
              </a:rPr>
              <a:t>Node types change/new nodes grafted on</a:t>
            </a:r>
            <a:endParaRPr kumimoji="0" lang="en-US" altLang="zh-CN" sz="2400">
              <a:latin typeface="Arial" panose="020B0604020202020204" pitchFamily="34" charset="0"/>
              <a:ea typeface="宋体" panose="02010600030101010101" pitchFamily="2" charset="-122"/>
            </a:endParaRPr>
          </a:p>
        </p:txBody>
      </p:sp>
      <p:pic>
        <p:nvPicPr>
          <p:cNvPr id="103428" name="Picture 4"/>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5715000" y="1371600"/>
            <a:ext cx="2979738" cy="3962400"/>
          </a:xfrm>
        </p:spPr>
      </p:pic>
      <p:sp>
        <p:nvSpPr>
          <p:cNvPr id="103429" name="Text Box 5"/>
          <p:cNvSpPr txBox="1">
            <a:spLocks noChangeArrowheads="1"/>
          </p:cNvSpPr>
          <p:nvPr/>
        </p:nvSpPr>
        <p:spPr bwMode="auto">
          <a:xfrm>
            <a:off x="5638800" y="5597525"/>
            <a:ext cx="3124200" cy="6508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ClrTx/>
              <a:buFont typeface="Arial" panose="020B0604020202020204" pitchFamily="34" charset="0"/>
              <a:buNone/>
            </a:pPr>
            <a:r>
              <a:rPr lang="en-US" altLang="zh-CN" sz="1800" b="0">
                <a:latin typeface="Garamond" panose="02020404030301010803" pitchFamily="18" charset="0"/>
              </a:rPr>
              <a:t>From Virgil Griffith, Google Tech Talk - 2007</a:t>
            </a:r>
            <a:endParaRPr lang="en-US" altLang="zh-CN" sz="1800" b="0">
              <a:latin typeface="Garamond" panose="02020404030301010803"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animEffect transition="in" filter="fade">
                                      <p:cBhvr>
                                        <p:cTn id="7" dur="500"/>
                                        <p:tgtEl>
                                          <p:spTgt spid="110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0595">
                                            <p:txEl>
                                              <p:pRg st="1" end="1"/>
                                            </p:txEl>
                                          </p:spTgt>
                                        </p:tgtEl>
                                        <p:attrNameLst>
                                          <p:attrName>style.visibility</p:attrName>
                                        </p:attrNameLst>
                                      </p:cBhvr>
                                      <p:to>
                                        <p:strVal val="visible"/>
                                      </p:to>
                                    </p:set>
                                    <p:animEffect transition="in" filter="fade">
                                      <p:cBhvr>
                                        <p:cTn id="12" dur="500"/>
                                        <p:tgtEl>
                                          <p:spTgt spid="110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0595">
                                            <p:txEl>
                                              <p:pRg st="2" end="2"/>
                                            </p:txEl>
                                          </p:spTgt>
                                        </p:tgtEl>
                                        <p:attrNameLst>
                                          <p:attrName>style.visibility</p:attrName>
                                        </p:attrNameLst>
                                      </p:cBhvr>
                                      <p:to>
                                        <p:strVal val="visible"/>
                                      </p:to>
                                    </p:set>
                                    <p:animEffect transition="in" filter="fade">
                                      <p:cBhvr>
                                        <p:cTn id="17" dur="500"/>
                                        <p:tgtEl>
                                          <p:spTgt spid="11059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0595">
                                            <p:txEl>
                                              <p:pRg st="3" end="3"/>
                                            </p:txEl>
                                          </p:spTgt>
                                        </p:tgtEl>
                                        <p:attrNameLst>
                                          <p:attrName>style.visibility</p:attrName>
                                        </p:attrNameLst>
                                      </p:cBhvr>
                                      <p:to>
                                        <p:strVal val="visible"/>
                                      </p:to>
                                    </p:set>
                                    <p:animEffect transition="in" filter="fade">
                                      <p:cBhvr>
                                        <p:cTn id="20" dur="500"/>
                                        <p:tgtEl>
                                          <p:spTgt spid="11059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0595">
                                            <p:txEl>
                                              <p:pRg st="4" end="4"/>
                                            </p:txEl>
                                          </p:spTgt>
                                        </p:tgtEl>
                                        <p:attrNameLst>
                                          <p:attrName>style.visibility</p:attrName>
                                        </p:attrNameLst>
                                      </p:cBhvr>
                                      <p:to>
                                        <p:strVal val="visible"/>
                                      </p:to>
                                    </p:set>
                                    <p:animEffect transition="in" filter="fade">
                                      <p:cBhvr>
                                        <p:cTn id="25" dur="500"/>
                                        <p:tgtEl>
                                          <p:spTgt spid="110595">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0595">
                                            <p:txEl>
                                              <p:pRg st="5" end="5"/>
                                            </p:txEl>
                                          </p:spTgt>
                                        </p:tgtEl>
                                        <p:attrNameLst>
                                          <p:attrName>style.visibility</p:attrName>
                                        </p:attrNameLst>
                                      </p:cBhvr>
                                      <p:to>
                                        <p:strVal val="visible"/>
                                      </p:to>
                                    </p:set>
                                    <p:animEffect transition="in" filter="fade">
                                      <p:cBhvr>
                                        <p:cTn id="28" dur="500"/>
                                        <p:tgtEl>
                                          <p:spTgt spid="11059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0595">
                                            <p:txEl>
                                              <p:pRg st="6" end="6"/>
                                            </p:txEl>
                                          </p:spTgt>
                                        </p:tgtEl>
                                        <p:attrNameLst>
                                          <p:attrName>style.visibility</p:attrName>
                                        </p:attrNameLst>
                                      </p:cBhvr>
                                      <p:to>
                                        <p:strVal val="visible"/>
                                      </p:to>
                                    </p:set>
                                    <p:animEffect transition="in" filter="fade">
                                      <p:cBhvr>
                                        <p:cTn id="33" dur="500"/>
                                        <p:tgtEl>
                                          <p:spTgt spid="110595">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0595">
                                            <p:txEl>
                                              <p:pRg st="7" end="7"/>
                                            </p:txEl>
                                          </p:spTgt>
                                        </p:tgtEl>
                                        <p:attrNameLst>
                                          <p:attrName>style.visibility</p:attrName>
                                        </p:attrNameLst>
                                      </p:cBhvr>
                                      <p:to>
                                        <p:strVal val="visible"/>
                                      </p:to>
                                    </p:set>
                                    <p:animEffect transition="in" filter="fade">
                                      <p:cBhvr>
                                        <p:cTn id="36" dur="500"/>
                                        <p:tgtEl>
                                          <p:spTgt spid="1105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en-US" altLang="zh-CN">
                <a:ea typeface="宋体" panose="02010600030101010101" pitchFamily="2" charset="-122"/>
              </a:rPr>
              <a:t>AI is always developing</a:t>
            </a:r>
            <a:endParaRPr lang="zh-CN" altLang="en-US">
              <a:ea typeface="宋体" panose="02010600030101010101" pitchFamily="2" charset="-122"/>
            </a:endParaRPr>
          </a:p>
        </p:txBody>
      </p:sp>
      <p:grpSp>
        <p:nvGrpSpPr>
          <p:cNvPr id="25603" name="组合 7"/>
          <p:cNvGrpSpPr/>
          <p:nvPr/>
        </p:nvGrpSpPr>
        <p:grpSpPr bwMode="auto">
          <a:xfrm>
            <a:off x="381000" y="1219200"/>
            <a:ext cx="8615363" cy="5289550"/>
            <a:chOff x="344452" y="700686"/>
            <a:chExt cx="10468990" cy="5765488"/>
          </a:xfrm>
        </p:grpSpPr>
        <p:sp>
          <p:nvSpPr>
            <p:cNvPr id="9" name="矩形 2"/>
            <p:cNvSpPr>
              <a:spLocks noChangeArrowheads="1"/>
            </p:cNvSpPr>
            <p:nvPr/>
          </p:nvSpPr>
          <p:spPr bwMode="auto">
            <a:xfrm>
              <a:off x="992615" y="4308442"/>
              <a:ext cx="2905159" cy="403168"/>
            </a:xfrm>
            <a:prstGeom prst="rect">
              <a:avLst/>
            </a:prstGeom>
            <a:noFill/>
            <a:ln>
              <a:noFill/>
            </a:ln>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algn="just">
                <a:defRPr/>
              </a:pPr>
              <a:r>
                <a:rPr kumimoji="0" lang="en-US" altLang="zh-CN" sz="1800" dirty="0">
                  <a:latin typeface="+mj-ea"/>
                  <a:ea typeface="+mj-ea"/>
                </a:rPr>
                <a:t>1956</a:t>
              </a:r>
              <a:r>
                <a:rPr kumimoji="0" lang="zh-CN" altLang="en-US" sz="1800" dirty="0">
                  <a:latin typeface="+mj-ea"/>
                  <a:ea typeface="+mj-ea"/>
                </a:rPr>
                <a:t>：人工智能学科</a:t>
              </a:r>
              <a:endParaRPr kumimoji="0" lang="en-US" altLang="zh-CN" sz="1800" dirty="0">
                <a:latin typeface="+mj-ea"/>
                <a:ea typeface="+mj-ea"/>
              </a:endParaRPr>
            </a:p>
          </p:txBody>
        </p:sp>
        <p:sp>
          <p:nvSpPr>
            <p:cNvPr id="10" name="矩形 2"/>
            <p:cNvSpPr>
              <a:spLocks noChangeArrowheads="1"/>
            </p:cNvSpPr>
            <p:nvPr/>
          </p:nvSpPr>
          <p:spPr bwMode="auto">
            <a:xfrm>
              <a:off x="4127332" y="4602600"/>
              <a:ext cx="2698749" cy="403168"/>
            </a:xfrm>
            <a:prstGeom prst="rect">
              <a:avLst/>
            </a:prstGeom>
            <a:noFill/>
            <a:ln>
              <a:noFill/>
            </a:ln>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algn="just">
                <a:defRPr/>
              </a:pPr>
              <a:r>
                <a:rPr kumimoji="0" lang="en-US" altLang="zh-CN" sz="1800" dirty="0">
                  <a:latin typeface="+mj-ea"/>
                  <a:ea typeface="+mj-ea"/>
                </a:rPr>
                <a:t>1969</a:t>
              </a:r>
              <a:r>
                <a:rPr kumimoji="0" lang="zh-CN" altLang="en-US" sz="1800" dirty="0">
                  <a:latin typeface="+mj-ea"/>
                  <a:ea typeface="+mj-ea"/>
                </a:rPr>
                <a:t>：</a:t>
              </a:r>
              <a:r>
                <a:rPr kumimoji="0" lang="en-US" altLang="zh-CN" sz="1800" dirty="0">
                  <a:latin typeface="+mj-ea"/>
                  <a:ea typeface="+mj-ea"/>
                </a:rPr>
                <a:t>《</a:t>
              </a:r>
              <a:r>
                <a:rPr kumimoji="0" lang="zh-CN" altLang="en-US" sz="1800" dirty="0">
                  <a:latin typeface="+mj-ea"/>
                  <a:ea typeface="+mj-ea"/>
                </a:rPr>
                <a:t>感知器</a:t>
              </a:r>
              <a:r>
                <a:rPr kumimoji="0" lang="en-US" altLang="zh-CN" sz="1800" dirty="0">
                  <a:latin typeface="+mj-ea"/>
                  <a:ea typeface="+mj-ea"/>
                </a:rPr>
                <a:t>》</a:t>
              </a:r>
              <a:endParaRPr kumimoji="0" lang="en-US" altLang="zh-CN" sz="1800" dirty="0">
                <a:latin typeface="+mj-ea"/>
                <a:ea typeface="+mj-ea"/>
              </a:endParaRPr>
            </a:p>
          </p:txBody>
        </p:sp>
        <p:sp>
          <p:nvSpPr>
            <p:cNvPr id="11" name="矩形 2"/>
            <p:cNvSpPr>
              <a:spLocks noChangeArrowheads="1"/>
            </p:cNvSpPr>
            <p:nvPr/>
          </p:nvSpPr>
          <p:spPr bwMode="auto">
            <a:xfrm>
              <a:off x="4653964" y="3367138"/>
              <a:ext cx="2172118" cy="403168"/>
            </a:xfrm>
            <a:prstGeom prst="rect">
              <a:avLst/>
            </a:prstGeom>
            <a:noFill/>
            <a:ln>
              <a:noFill/>
            </a:ln>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algn="just">
                <a:defRPr/>
              </a:pPr>
              <a:r>
                <a:rPr kumimoji="0" lang="en-US" altLang="zh-CN" sz="1800" dirty="0">
                  <a:latin typeface="+mj-ea"/>
                  <a:ea typeface="+mj-ea"/>
                </a:rPr>
                <a:t>1985</a:t>
              </a:r>
              <a:r>
                <a:rPr kumimoji="0" lang="zh-CN" altLang="en-US" sz="1800" dirty="0">
                  <a:latin typeface="+mj-ea"/>
                  <a:ea typeface="+mj-ea"/>
                </a:rPr>
                <a:t>：</a:t>
              </a:r>
              <a:r>
                <a:rPr kumimoji="0" lang="en-US" altLang="zh-CN" sz="1800" dirty="0">
                  <a:latin typeface="+mj-ea"/>
                  <a:ea typeface="+mj-ea"/>
                </a:rPr>
                <a:t>BP</a:t>
              </a:r>
              <a:r>
                <a:rPr kumimoji="0" lang="zh-CN" altLang="en-US" sz="1800" dirty="0">
                  <a:latin typeface="+mj-ea"/>
                  <a:ea typeface="+mj-ea"/>
                </a:rPr>
                <a:t>算法</a:t>
              </a:r>
              <a:endParaRPr kumimoji="0" lang="en-US" altLang="zh-CN" sz="1800" dirty="0">
                <a:latin typeface="+mj-ea"/>
                <a:ea typeface="+mj-ea"/>
              </a:endParaRPr>
            </a:p>
          </p:txBody>
        </p:sp>
        <p:sp>
          <p:nvSpPr>
            <p:cNvPr id="12" name="矩形 2"/>
            <p:cNvSpPr>
              <a:spLocks noChangeArrowheads="1"/>
            </p:cNvSpPr>
            <p:nvPr/>
          </p:nvSpPr>
          <p:spPr bwMode="auto">
            <a:xfrm>
              <a:off x="5622350" y="2097070"/>
              <a:ext cx="2081453" cy="403168"/>
            </a:xfrm>
            <a:prstGeom prst="rect">
              <a:avLst/>
            </a:prstGeom>
            <a:noFill/>
            <a:ln>
              <a:noFill/>
            </a:ln>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algn="just">
                <a:defRPr/>
              </a:pPr>
              <a:r>
                <a:rPr kumimoji="0" lang="en-US" altLang="zh-CN" sz="1800" dirty="0">
                  <a:latin typeface="+mj-ea"/>
                  <a:ea typeface="+mj-ea"/>
                </a:rPr>
                <a:t>1997</a:t>
              </a:r>
              <a:r>
                <a:rPr kumimoji="0" lang="zh-CN" altLang="en-US" sz="1800" dirty="0">
                  <a:latin typeface="+mj-ea"/>
                  <a:ea typeface="+mj-ea"/>
                </a:rPr>
                <a:t>：深蓝</a:t>
              </a:r>
              <a:endParaRPr kumimoji="0" lang="en-US" altLang="zh-CN" sz="1800" dirty="0">
                <a:latin typeface="+mj-ea"/>
                <a:ea typeface="+mj-ea"/>
              </a:endParaRPr>
            </a:p>
          </p:txBody>
        </p:sp>
        <p:sp>
          <p:nvSpPr>
            <p:cNvPr id="13" name="矩形 2"/>
            <p:cNvSpPr>
              <a:spLocks noChangeArrowheads="1"/>
            </p:cNvSpPr>
            <p:nvPr/>
          </p:nvSpPr>
          <p:spPr bwMode="auto">
            <a:xfrm>
              <a:off x="7703803" y="1728507"/>
              <a:ext cx="2465334" cy="403169"/>
            </a:xfrm>
            <a:prstGeom prst="rect">
              <a:avLst/>
            </a:prstGeom>
            <a:noFill/>
            <a:ln>
              <a:noFill/>
            </a:ln>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algn="just">
                <a:defRPr/>
              </a:pPr>
              <a:r>
                <a:rPr kumimoji="0" lang="en-US" altLang="zh-CN" sz="1800" dirty="0">
                  <a:latin typeface="+mj-ea"/>
                  <a:ea typeface="+mj-ea"/>
                </a:rPr>
                <a:t>2006</a:t>
              </a:r>
              <a:r>
                <a:rPr kumimoji="0" lang="zh-CN" altLang="en-US" sz="1800" dirty="0">
                  <a:latin typeface="+mj-ea"/>
                  <a:ea typeface="+mj-ea"/>
                </a:rPr>
                <a:t>：深度学习</a:t>
              </a:r>
              <a:endParaRPr kumimoji="0" lang="en-US" altLang="zh-CN" sz="1800" dirty="0">
                <a:latin typeface="+mj-ea"/>
                <a:ea typeface="+mj-ea"/>
              </a:endParaRPr>
            </a:p>
          </p:txBody>
        </p:sp>
        <p:sp>
          <p:nvSpPr>
            <p:cNvPr id="14" name="矩形 2"/>
            <p:cNvSpPr>
              <a:spLocks noChangeArrowheads="1"/>
            </p:cNvSpPr>
            <p:nvPr/>
          </p:nvSpPr>
          <p:spPr bwMode="auto">
            <a:xfrm>
              <a:off x="6987307" y="745675"/>
              <a:ext cx="2417108" cy="401439"/>
            </a:xfrm>
            <a:prstGeom prst="rect">
              <a:avLst/>
            </a:prstGeom>
            <a:noFill/>
            <a:ln>
              <a:noFill/>
            </a:ln>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algn="just">
                <a:defRPr/>
              </a:pPr>
              <a:r>
                <a:rPr kumimoji="0" lang="en-US" altLang="zh-CN" sz="1800" dirty="0">
                  <a:latin typeface="+mj-ea"/>
                  <a:ea typeface="+mj-ea"/>
                </a:rPr>
                <a:t>2016</a:t>
              </a:r>
              <a:r>
                <a:rPr kumimoji="0" lang="zh-CN" altLang="en-US" sz="1800" dirty="0">
                  <a:latin typeface="+mj-ea"/>
                  <a:ea typeface="+mj-ea"/>
                </a:rPr>
                <a:t>：</a:t>
              </a:r>
              <a:r>
                <a:rPr kumimoji="0" lang="en-US" altLang="zh-CN" sz="1800" dirty="0" err="1">
                  <a:latin typeface="+mj-ea"/>
                  <a:ea typeface="+mj-ea"/>
                </a:rPr>
                <a:t>AlphaGo</a:t>
              </a:r>
              <a:endParaRPr kumimoji="0" lang="en-US" altLang="zh-CN" sz="1800" dirty="0">
                <a:latin typeface="+mj-ea"/>
                <a:ea typeface="+mj-ea"/>
              </a:endParaRPr>
            </a:p>
          </p:txBody>
        </p:sp>
        <p:sp>
          <p:nvSpPr>
            <p:cNvPr id="15" name="任意多边形 5"/>
            <p:cNvSpPr/>
            <p:nvPr/>
          </p:nvSpPr>
          <p:spPr>
            <a:xfrm>
              <a:off x="1613771" y="700686"/>
              <a:ext cx="9199671" cy="4945308"/>
            </a:xfrm>
            <a:custGeom>
              <a:avLst/>
              <a:gdLst>
                <a:gd name="connsiteX0" fmla="*/ 0 w 9199418"/>
                <a:gd name="connsiteY0" fmla="*/ 4946073 h 4946073"/>
                <a:gd name="connsiteX1" fmla="*/ 1676400 w 9199418"/>
                <a:gd name="connsiteY1" fmla="*/ 3505200 h 4946073"/>
                <a:gd name="connsiteX2" fmla="*/ 2521527 w 9199418"/>
                <a:gd name="connsiteY2" fmla="*/ 2840182 h 4946073"/>
                <a:gd name="connsiteX3" fmla="*/ 3491345 w 9199418"/>
                <a:gd name="connsiteY3" fmla="*/ 3879273 h 4946073"/>
                <a:gd name="connsiteX4" fmla="*/ 4114800 w 9199418"/>
                <a:gd name="connsiteY4" fmla="*/ 2812473 h 4946073"/>
                <a:gd name="connsiteX5" fmla="*/ 5084618 w 9199418"/>
                <a:gd name="connsiteY5" fmla="*/ 1773382 h 4946073"/>
                <a:gd name="connsiteX6" fmla="*/ 5943600 w 9199418"/>
                <a:gd name="connsiteY6" fmla="*/ 2299855 h 4946073"/>
                <a:gd name="connsiteX7" fmla="*/ 6774872 w 9199418"/>
                <a:gd name="connsiteY7" fmla="*/ 1399309 h 4946073"/>
                <a:gd name="connsiteX8" fmla="*/ 7495309 w 9199418"/>
                <a:gd name="connsiteY8" fmla="*/ 415637 h 4946073"/>
                <a:gd name="connsiteX9" fmla="*/ 8382000 w 9199418"/>
                <a:gd name="connsiteY9" fmla="*/ 858982 h 4946073"/>
                <a:gd name="connsiteX10" fmla="*/ 9171709 w 9199418"/>
                <a:gd name="connsiteY10" fmla="*/ 55418 h 4946073"/>
                <a:gd name="connsiteX11" fmla="*/ 9171709 w 9199418"/>
                <a:gd name="connsiteY11" fmla="*/ 55418 h 4946073"/>
                <a:gd name="connsiteX12" fmla="*/ 9199418 w 9199418"/>
                <a:gd name="connsiteY12" fmla="*/ 0 h 49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99418" h="4946073">
                  <a:moveTo>
                    <a:pt x="0" y="4946073"/>
                  </a:moveTo>
                  <a:lnTo>
                    <a:pt x="1676400" y="3505200"/>
                  </a:lnTo>
                  <a:cubicBezTo>
                    <a:pt x="2096654" y="3154218"/>
                    <a:pt x="2219036" y="2777836"/>
                    <a:pt x="2521527" y="2840182"/>
                  </a:cubicBezTo>
                  <a:cubicBezTo>
                    <a:pt x="2824018" y="2902527"/>
                    <a:pt x="3225800" y="3883891"/>
                    <a:pt x="3491345" y="3879273"/>
                  </a:cubicBezTo>
                  <a:cubicBezTo>
                    <a:pt x="3756890" y="3874655"/>
                    <a:pt x="3849254" y="3163455"/>
                    <a:pt x="4114800" y="2812473"/>
                  </a:cubicBezTo>
                  <a:cubicBezTo>
                    <a:pt x="4380346" y="2461491"/>
                    <a:pt x="4779818" y="1858818"/>
                    <a:pt x="5084618" y="1773382"/>
                  </a:cubicBezTo>
                  <a:cubicBezTo>
                    <a:pt x="5389418" y="1687946"/>
                    <a:pt x="5661891" y="2362200"/>
                    <a:pt x="5943600" y="2299855"/>
                  </a:cubicBezTo>
                  <a:cubicBezTo>
                    <a:pt x="6225309" y="2237510"/>
                    <a:pt x="6516254" y="1713345"/>
                    <a:pt x="6774872" y="1399309"/>
                  </a:cubicBezTo>
                  <a:cubicBezTo>
                    <a:pt x="7033490" y="1085273"/>
                    <a:pt x="7227454" y="505692"/>
                    <a:pt x="7495309" y="415637"/>
                  </a:cubicBezTo>
                  <a:cubicBezTo>
                    <a:pt x="7763164" y="325582"/>
                    <a:pt x="8102600" y="919018"/>
                    <a:pt x="8382000" y="858982"/>
                  </a:cubicBezTo>
                  <a:cubicBezTo>
                    <a:pt x="8661400" y="798946"/>
                    <a:pt x="9171709" y="55418"/>
                    <a:pt x="9171709" y="55418"/>
                  </a:cubicBezTo>
                  <a:lnTo>
                    <a:pt x="9171709" y="55418"/>
                  </a:lnTo>
                  <a:lnTo>
                    <a:pt x="9199418" y="0"/>
                  </a:lnTo>
                </a:path>
              </a:pathLst>
            </a:custGeom>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nchor="ctr"/>
            <a:lstStyle/>
            <a:p>
              <a:pPr algn="ctr">
                <a:defRPr/>
              </a:pPr>
              <a:endParaRPr lang="zh-CN" altLang="en-US"/>
            </a:p>
          </p:txBody>
        </p:sp>
        <p:sp>
          <p:nvSpPr>
            <p:cNvPr id="16" name="矩形 2"/>
            <p:cNvSpPr>
              <a:spLocks noChangeArrowheads="1"/>
            </p:cNvSpPr>
            <p:nvPr/>
          </p:nvSpPr>
          <p:spPr bwMode="auto">
            <a:xfrm>
              <a:off x="344452" y="5761927"/>
              <a:ext cx="6666819" cy="704247"/>
            </a:xfrm>
            <a:prstGeom prst="rect">
              <a:avLst/>
            </a:prstGeom>
            <a:noFill/>
            <a:ln>
              <a:noFill/>
            </a:ln>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algn="just">
                <a:defRPr/>
              </a:pPr>
              <a:r>
                <a:rPr kumimoji="0" lang="zh-CN" altLang="en-US" sz="1800" dirty="0">
                  <a:latin typeface="+mj-ea"/>
                  <a:ea typeface="+mj-ea"/>
                </a:rPr>
                <a:t>哲学、逻辑学、数学、心理学、神经科学、计算机 </a:t>
              </a:r>
              <a:r>
                <a:rPr kumimoji="0" lang="en-US" altLang="zh-CN" sz="1800" dirty="0">
                  <a:latin typeface="+mj-ea"/>
                  <a:ea typeface="+mj-ea"/>
                </a:rPr>
                <a:t>……</a:t>
              </a:r>
              <a:r>
                <a:rPr kumimoji="0" lang="en-US" altLang="zh-CN" sz="1800" dirty="0">
                  <a:latin typeface="+mj-ea"/>
                </a:rPr>
                <a:t>……</a:t>
              </a:r>
              <a:endParaRPr kumimoji="0" lang="en-US" altLang="zh-CN" sz="1800" dirty="0">
                <a:latin typeface="+mj-ea"/>
              </a:endParaRPr>
            </a:p>
          </p:txBody>
        </p:sp>
      </p:grpSp>
      <p:sp>
        <p:nvSpPr>
          <p:cNvPr id="2" name="矩形 2"/>
          <p:cNvSpPr>
            <a:spLocks noChangeArrowheads="1"/>
          </p:cNvSpPr>
          <p:nvPr/>
        </p:nvSpPr>
        <p:spPr bwMode="auto">
          <a:xfrm>
            <a:off x="7007225" y="865702"/>
            <a:ext cx="1989138" cy="368300"/>
          </a:xfrm>
          <a:prstGeom prst="rect">
            <a:avLst/>
          </a:prstGeom>
          <a:noFill/>
          <a:ln>
            <a:noFill/>
          </a:ln>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Verdana" panose="020B0604030504040204" pitchFamily="34" charset="0"/>
                <a:ea typeface="宋体" panose="02010600030101010101" pitchFamily="2" charset="-122"/>
              </a:defRPr>
            </a:lvl9pPr>
          </a:lstStyle>
          <a:p>
            <a:pPr algn="just">
              <a:defRPr/>
            </a:pPr>
            <a:r>
              <a:rPr kumimoji="0" lang="en-US" altLang="zh-CN" sz="1800" dirty="0">
                <a:latin typeface="+mj-ea"/>
                <a:ea typeface="+mj-ea"/>
              </a:rPr>
              <a:t>2023</a:t>
            </a:r>
            <a:r>
              <a:rPr kumimoji="0" lang="zh-CN" altLang="en-US" sz="1800" dirty="0">
                <a:latin typeface="+mj-ea"/>
                <a:ea typeface="+mj-ea"/>
              </a:rPr>
              <a:t>：</a:t>
            </a:r>
            <a:r>
              <a:rPr kumimoji="0" lang="en-US" altLang="zh-CN" sz="1800" dirty="0">
                <a:latin typeface="+mj-ea"/>
                <a:ea typeface="+mj-ea"/>
              </a:rPr>
              <a:t>ChatGPT</a:t>
            </a:r>
            <a:endParaRPr kumimoji="0" lang="en-US" altLang="zh-CN" sz="1800" dirty="0">
              <a:latin typeface="+mj-ea"/>
              <a:ea typeface="+mj-ea"/>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rrowheads="1"/>
          </p:cNvSpPr>
          <p:nvPr>
            <p:ph type="title"/>
          </p:nvPr>
        </p:nvSpPr>
        <p:spPr/>
        <p:txBody>
          <a:bodyPr/>
          <a:lstStyle/>
          <a:p>
            <a:r>
              <a:rPr lang="en-US" altLang="zh-CN" sz="3600">
                <a:ea typeface="宋体" panose="02010600030101010101" pitchFamily="2" charset="-122"/>
              </a:rPr>
              <a:t>Artificial Life (Alife)</a:t>
            </a:r>
            <a:endParaRPr lang="en-US" altLang="zh-CN" sz="3600">
              <a:ea typeface="宋体" panose="02010600030101010101" pitchFamily="2" charset="-122"/>
            </a:endParaRPr>
          </a:p>
        </p:txBody>
      </p:sp>
      <p:sp>
        <p:nvSpPr>
          <p:cNvPr id="105475" name="Rectangle 3"/>
          <p:cNvSpPr>
            <a:spLocks noGrp="1" noChangeArrowheads="1"/>
          </p:cNvSpPr>
          <p:nvPr>
            <p:ph idx="1"/>
          </p:nvPr>
        </p:nvSpPr>
        <p:spPr>
          <a:xfrm>
            <a:off x="457200" y="1295400"/>
            <a:ext cx="8229600" cy="4724400"/>
          </a:xfrm>
        </p:spPr>
        <p:txBody>
          <a:bodyPr/>
          <a:lstStyle/>
          <a:p>
            <a:r>
              <a:rPr lang="en-US" altLang="zh-CN" sz="2400" b="0">
                <a:ea typeface="宋体" panose="02010600030101010101" pitchFamily="2" charset="-122"/>
              </a:rPr>
              <a:t>Artificial Life is the study of man-made systems that exhibit behaviors characteristic of natural living systems. It complements the traditional biological sciences concerned with the </a:t>
            </a:r>
            <a:r>
              <a:rPr lang="en-US" altLang="zh-CN" sz="2400" b="0" i="1">
                <a:solidFill>
                  <a:srgbClr val="FF0000"/>
                </a:solidFill>
                <a:ea typeface="宋体" panose="02010600030101010101" pitchFamily="2" charset="-122"/>
              </a:rPr>
              <a:t>analysis</a:t>
            </a:r>
            <a:r>
              <a:rPr lang="en-US" altLang="zh-CN" sz="2400" b="0" i="1">
                <a:ea typeface="宋体" panose="02010600030101010101" pitchFamily="2" charset="-122"/>
              </a:rPr>
              <a:t> </a:t>
            </a:r>
            <a:r>
              <a:rPr lang="en-US" altLang="zh-CN" sz="2400" b="0">
                <a:ea typeface="宋体" panose="02010600030101010101" pitchFamily="2" charset="-122"/>
              </a:rPr>
              <a:t>of living organisms by attempting to </a:t>
            </a:r>
            <a:r>
              <a:rPr lang="en-US" altLang="zh-CN" sz="2400" b="0" i="1">
                <a:solidFill>
                  <a:srgbClr val="FF0000"/>
                </a:solidFill>
                <a:ea typeface="宋体" panose="02010600030101010101" pitchFamily="2" charset="-122"/>
              </a:rPr>
              <a:t>synthesize</a:t>
            </a:r>
            <a:r>
              <a:rPr lang="en-US" altLang="zh-CN" sz="2400" b="0" i="1">
                <a:ea typeface="宋体" panose="02010600030101010101" pitchFamily="2" charset="-122"/>
              </a:rPr>
              <a:t> </a:t>
            </a:r>
            <a:r>
              <a:rPr lang="en-US" altLang="zh-CN" sz="2400" b="0">
                <a:ea typeface="宋体" panose="02010600030101010101" pitchFamily="2" charset="-122"/>
              </a:rPr>
              <a:t>life-like behaviors within computers and other artificial media. By extending the empirical foundation upon which biology is based </a:t>
            </a:r>
            <a:r>
              <a:rPr lang="en-US" altLang="zh-CN" sz="2400" b="0" i="1">
                <a:solidFill>
                  <a:srgbClr val="FF0000"/>
                </a:solidFill>
                <a:ea typeface="宋体" panose="02010600030101010101" pitchFamily="2" charset="-122"/>
              </a:rPr>
              <a:t>beyond</a:t>
            </a:r>
            <a:r>
              <a:rPr lang="en-US" altLang="zh-CN" sz="2400" b="0" i="1">
                <a:ea typeface="宋体" panose="02010600030101010101" pitchFamily="2" charset="-122"/>
              </a:rPr>
              <a:t> </a:t>
            </a:r>
            <a:r>
              <a:rPr lang="en-US" altLang="zh-CN" sz="2400" b="0">
                <a:ea typeface="宋体" panose="02010600030101010101" pitchFamily="2" charset="-122"/>
              </a:rPr>
              <a:t>the carbon-chain life that has evolved on Earth, Artificial Life can contribute to theoretical biology by locating</a:t>
            </a:r>
            <a:r>
              <a:rPr lang="en-US" altLang="zh-CN" sz="2400" b="0">
                <a:solidFill>
                  <a:srgbClr val="FF0000"/>
                </a:solidFill>
                <a:ea typeface="宋体" panose="02010600030101010101" pitchFamily="2" charset="-122"/>
              </a:rPr>
              <a:t> </a:t>
            </a:r>
            <a:r>
              <a:rPr lang="en-US" altLang="zh-CN" sz="2400" b="0" i="1">
                <a:solidFill>
                  <a:srgbClr val="FF0000"/>
                </a:solidFill>
                <a:ea typeface="宋体" panose="02010600030101010101" pitchFamily="2" charset="-122"/>
              </a:rPr>
              <a:t>life-as-we-know-it </a:t>
            </a:r>
            <a:r>
              <a:rPr lang="en-US" altLang="zh-CN" sz="2400" b="0">
                <a:ea typeface="宋体" panose="02010600030101010101" pitchFamily="2" charset="-122"/>
              </a:rPr>
              <a:t>within the larger picture of </a:t>
            </a:r>
            <a:r>
              <a:rPr lang="en-US" altLang="zh-CN" sz="2400" b="0" i="1">
                <a:solidFill>
                  <a:srgbClr val="FF0000"/>
                </a:solidFill>
                <a:ea typeface="宋体" panose="02010600030101010101" pitchFamily="2" charset="-122"/>
              </a:rPr>
              <a:t>life-as-it-could-be</a:t>
            </a:r>
            <a:r>
              <a:rPr lang="en-US" altLang="zh-CN" sz="2400" b="0" i="1">
                <a:ea typeface="宋体" panose="02010600030101010101" pitchFamily="2" charset="-122"/>
              </a:rPr>
              <a:t>."</a:t>
            </a:r>
            <a:endParaRPr lang="en-US" altLang="zh-CN" sz="2400" b="0">
              <a:ea typeface="宋体" panose="02010600030101010101" pitchFamily="2" charset="-122"/>
            </a:endParaRPr>
          </a:p>
          <a:p>
            <a:pPr>
              <a:buFont typeface="Wingdings" panose="05000000000000000000" pitchFamily="2" charset="2"/>
              <a:buNone/>
            </a:pPr>
            <a:r>
              <a:rPr lang="en-US" altLang="zh-CN" sz="2400" b="0">
                <a:ea typeface="宋体" panose="02010600030101010101" pitchFamily="2" charset="-122"/>
              </a:rPr>
              <a:t>     Chris Langton (in Proc. of first Alife conference)</a:t>
            </a:r>
            <a:endParaRPr lang="zh-CN" altLang="en-US" sz="2400" b="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Box 66"/>
          <p:cNvSpPr txBox="1">
            <a:spLocks noChangeArrowheads="1"/>
          </p:cNvSpPr>
          <p:nvPr/>
        </p:nvSpPr>
        <p:spPr bwMode="auto">
          <a:xfrm>
            <a:off x="0" y="990600"/>
            <a:ext cx="9144000" cy="590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sp>
        <p:nvSpPr>
          <p:cNvPr id="106499" name="Rectangle 2"/>
          <p:cNvSpPr>
            <a:spLocks noGrp="1" noRot="1" noChangeArrowheads="1"/>
          </p:cNvSpPr>
          <p:nvPr>
            <p:ph type="title"/>
          </p:nvPr>
        </p:nvSpPr>
        <p:spPr>
          <a:xfrm>
            <a:off x="914400" y="0"/>
            <a:ext cx="8229600" cy="762000"/>
          </a:xfrm>
        </p:spPr>
        <p:txBody>
          <a:bodyPr/>
          <a:lstStyle/>
          <a:p>
            <a:r>
              <a:rPr lang="en-US" altLang="zh-CN" sz="3600">
                <a:ea typeface="宋体" panose="02010600030101010101" pitchFamily="2" charset="-122"/>
              </a:rPr>
              <a:t>Artificial Life and Evolutionary</a:t>
            </a:r>
            <a:endParaRPr lang="en-US" altLang="zh-CN" sz="3600">
              <a:ea typeface="宋体" panose="02010600030101010101" pitchFamily="2" charset="-122"/>
            </a:endParaRPr>
          </a:p>
        </p:txBody>
      </p:sp>
      <p:grpSp>
        <p:nvGrpSpPr>
          <p:cNvPr id="2" name="Group 3"/>
          <p:cNvGrpSpPr/>
          <p:nvPr/>
        </p:nvGrpSpPr>
        <p:grpSpPr bwMode="auto">
          <a:xfrm>
            <a:off x="3049588" y="1754188"/>
            <a:ext cx="2995612" cy="3611562"/>
            <a:chOff x="2107" y="872"/>
            <a:chExt cx="1911" cy="2275"/>
          </a:xfrm>
        </p:grpSpPr>
        <p:sp>
          <p:nvSpPr>
            <p:cNvPr id="106554" name="Oval 4"/>
            <p:cNvSpPr>
              <a:spLocks noChangeArrowheads="1"/>
            </p:cNvSpPr>
            <p:nvPr/>
          </p:nvSpPr>
          <p:spPr bwMode="auto">
            <a:xfrm>
              <a:off x="2107" y="872"/>
              <a:ext cx="1546" cy="782"/>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grpSp>
          <p:nvGrpSpPr>
            <p:cNvPr id="106555" name="Group 5"/>
            <p:cNvGrpSpPr/>
            <p:nvPr/>
          </p:nvGrpSpPr>
          <p:grpSpPr bwMode="auto">
            <a:xfrm>
              <a:off x="3303" y="1023"/>
              <a:ext cx="715" cy="2124"/>
              <a:chOff x="3303" y="1023"/>
              <a:chExt cx="715" cy="2124"/>
            </a:xfrm>
          </p:grpSpPr>
          <p:sp>
            <p:nvSpPr>
              <p:cNvPr id="106556" name="Oval 6"/>
              <p:cNvSpPr>
                <a:spLocks noChangeArrowheads="1"/>
              </p:cNvSpPr>
              <p:nvPr/>
            </p:nvSpPr>
            <p:spPr bwMode="auto">
              <a:xfrm>
                <a:off x="3486" y="1023"/>
                <a:ext cx="107" cy="77"/>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sp>
            <p:nvSpPr>
              <p:cNvPr id="106557" name="Freeform 7"/>
              <p:cNvSpPr>
                <a:spLocks noChangeArrowheads="1"/>
              </p:cNvSpPr>
              <p:nvPr/>
            </p:nvSpPr>
            <p:spPr bwMode="auto">
              <a:xfrm>
                <a:off x="3536" y="1061"/>
                <a:ext cx="482" cy="1831"/>
              </a:xfrm>
              <a:custGeom>
                <a:avLst/>
                <a:gdLst>
                  <a:gd name="T0" fmla="*/ 2 w 482"/>
                  <a:gd name="T1" fmla="*/ 0 h 1831"/>
                  <a:gd name="T2" fmla="*/ 25 w 482"/>
                  <a:gd name="T3" fmla="*/ 130 h 1831"/>
                  <a:gd name="T4" fmla="*/ 61 w 482"/>
                  <a:gd name="T5" fmla="*/ 154 h 1831"/>
                  <a:gd name="T6" fmla="*/ 97 w 482"/>
                  <a:gd name="T7" fmla="*/ 166 h 1831"/>
                  <a:gd name="T8" fmla="*/ 108 w 482"/>
                  <a:gd name="T9" fmla="*/ 314 h 1831"/>
                  <a:gd name="T10" fmla="*/ 268 w 482"/>
                  <a:gd name="T11" fmla="*/ 509 h 1831"/>
                  <a:gd name="T12" fmla="*/ 316 w 482"/>
                  <a:gd name="T13" fmla="*/ 551 h 1831"/>
                  <a:gd name="T14" fmla="*/ 381 w 482"/>
                  <a:gd name="T15" fmla="*/ 841 h 1831"/>
                  <a:gd name="T16" fmla="*/ 334 w 482"/>
                  <a:gd name="T17" fmla="*/ 1132 h 1831"/>
                  <a:gd name="T18" fmla="*/ 340 w 482"/>
                  <a:gd name="T19" fmla="*/ 1203 h 1831"/>
                  <a:gd name="T20" fmla="*/ 411 w 482"/>
                  <a:gd name="T21" fmla="*/ 1232 h 1831"/>
                  <a:gd name="T22" fmla="*/ 470 w 482"/>
                  <a:gd name="T23" fmla="*/ 1303 h 1831"/>
                  <a:gd name="T24" fmla="*/ 482 w 482"/>
                  <a:gd name="T25" fmla="*/ 1831 h 18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2"/>
                  <a:gd name="T40" fmla="*/ 0 h 1831"/>
                  <a:gd name="T41" fmla="*/ 482 w 482"/>
                  <a:gd name="T42" fmla="*/ 1831 h 18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2" h="1831">
                    <a:moveTo>
                      <a:pt x="2" y="0"/>
                    </a:moveTo>
                    <a:cubicBezTo>
                      <a:pt x="3" y="17"/>
                      <a:pt x="0" y="104"/>
                      <a:pt x="25" y="130"/>
                    </a:cubicBezTo>
                    <a:cubicBezTo>
                      <a:pt x="35" y="140"/>
                      <a:pt x="47" y="149"/>
                      <a:pt x="61" y="154"/>
                    </a:cubicBezTo>
                    <a:cubicBezTo>
                      <a:pt x="73" y="158"/>
                      <a:pt x="97" y="166"/>
                      <a:pt x="97" y="166"/>
                    </a:cubicBezTo>
                    <a:cubicBezTo>
                      <a:pt x="120" y="233"/>
                      <a:pt x="79" y="112"/>
                      <a:pt x="108" y="314"/>
                    </a:cubicBezTo>
                    <a:cubicBezTo>
                      <a:pt x="120" y="406"/>
                      <a:pt x="178" y="485"/>
                      <a:pt x="268" y="509"/>
                    </a:cubicBezTo>
                    <a:cubicBezTo>
                      <a:pt x="309" y="536"/>
                      <a:pt x="296" y="521"/>
                      <a:pt x="316" y="551"/>
                    </a:cubicBezTo>
                    <a:cubicBezTo>
                      <a:pt x="328" y="647"/>
                      <a:pt x="358" y="745"/>
                      <a:pt x="381" y="841"/>
                    </a:cubicBezTo>
                    <a:cubicBezTo>
                      <a:pt x="368" y="940"/>
                      <a:pt x="350" y="1033"/>
                      <a:pt x="334" y="1132"/>
                    </a:cubicBezTo>
                    <a:cubicBezTo>
                      <a:pt x="336" y="1155"/>
                      <a:pt x="333" y="1180"/>
                      <a:pt x="340" y="1203"/>
                    </a:cubicBezTo>
                    <a:cubicBezTo>
                      <a:pt x="346" y="1227"/>
                      <a:pt x="411" y="1232"/>
                      <a:pt x="411" y="1232"/>
                    </a:cubicBezTo>
                    <a:cubicBezTo>
                      <a:pt x="434" y="1256"/>
                      <a:pt x="461" y="1268"/>
                      <a:pt x="470" y="1303"/>
                    </a:cubicBezTo>
                    <a:cubicBezTo>
                      <a:pt x="476" y="1479"/>
                      <a:pt x="482" y="1654"/>
                      <a:pt x="482" y="1831"/>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58" name="Freeform 8"/>
              <p:cNvSpPr>
                <a:spLocks noChangeArrowheads="1"/>
              </p:cNvSpPr>
              <p:nvPr/>
            </p:nvSpPr>
            <p:spPr bwMode="auto">
              <a:xfrm>
                <a:off x="3544" y="1227"/>
                <a:ext cx="438" cy="1766"/>
              </a:xfrm>
              <a:custGeom>
                <a:avLst/>
                <a:gdLst>
                  <a:gd name="T0" fmla="*/ 89 w 438"/>
                  <a:gd name="T1" fmla="*/ 0 h 1766"/>
                  <a:gd name="T2" fmla="*/ 166 w 438"/>
                  <a:gd name="T3" fmla="*/ 35 h 1766"/>
                  <a:gd name="T4" fmla="*/ 183 w 438"/>
                  <a:gd name="T5" fmla="*/ 53 h 1766"/>
                  <a:gd name="T6" fmla="*/ 290 w 438"/>
                  <a:gd name="T7" fmla="*/ 77 h 1766"/>
                  <a:gd name="T8" fmla="*/ 361 w 438"/>
                  <a:gd name="T9" fmla="*/ 124 h 1766"/>
                  <a:gd name="T10" fmla="*/ 379 w 438"/>
                  <a:gd name="T11" fmla="*/ 136 h 1766"/>
                  <a:gd name="T12" fmla="*/ 415 w 438"/>
                  <a:gd name="T13" fmla="*/ 219 h 1766"/>
                  <a:gd name="T14" fmla="*/ 438 w 438"/>
                  <a:gd name="T15" fmla="*/ 569 h 1766"/>
                  <a:gd name="T16" fmla="*/ 432 w 438"/>
                  <a:gd name="T17" fmla="*/ 640 h 1766"/>
                  <a:gd name="T18" fmla="*/ 415 w 438"/>
                  <a:gd name="T19" fmla="*/ 652 h 1766"/>
                  <a:gd name="T20" fmla="*/ 367 w 438"/>
                  <a:gd name="T21" fmla="*/ 675 h 1766"/>
                  <a:gd name="T22" fmla="*/ 225 w 438"/>
                  <a:gd name="T23" fmla="*/ 764 h 1766"/>
                  <a:gd name="T24" fmla="*/ 148 w 438"/>
                  <a:gd name="T25" fmla="*/ 847 h 1766"/>
                  <a:gd name="T26" fmla="*/ 112 w 438"/>
                  <a:gd name="T27" fmla="*/ 906 h 1766"/>
                  <a:gd name="T28" fmla="*/ 95 w 438"/>
                  <a:gd name="T29" fmla="*/ 954 h 1766"/>
                  <a:gd name="T30" fmla="*/ 83 w 438"/>
                  <a:gd name="T31" fmla="*/ 989 h 1766"/>
                  <a:gd name="T32" fmla="*/ 65 w 438"/>
                  <a:gd name="T33" fmla="*/ 1280 h 1766"/>
                  <a:gd name="T34" fmla="*/ 59 w 438"/>
                  <a:gd name="T35" fmla="*/ 1434 h 1766"/>
                  <a:gd name="T36" fmla="*/ 41 w 438"/>
                  <a:gd name="T37" fmla="*/ 1446 h 1766"/>
                  <a:gd name="T38" fmla="*/ 17 w 438"/>
                  <a:gd name="T39" fmla="*/ 1481 h 1766"/>
                  <a:gd name="T40" fmla="*/ 12 w 438"/>
                  <a:gd name="T41" fmla="*/ 1766 h 1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8"/>
                  <a:gd name="T64" fmla="*/ 0 h 1766"/>
                  <a:gd name="T65" fmla="*/ 438 w 438"/>
                  <a:gd name="T66" fmla="*/ 1766 h 17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8" h="1766">
                    <a:moveTo>
                      <a:pt x="89" y="0"/>
                    </a:moveTo>
                    <a:cubicBezTo>
                      <a:pt x="114" y="11"/>
                      <a:pt x="143" y="18"/>
                      <a:pt x="166" y="35"/>
                    </a:cubicBezTo>
                    <a:cubicBezTo>
                      <a:pt x="172" y="39"/>
                      <a:pt x="175" y="48"/>
                      <a:pt x="183" y="53"/>
                    </a:cubicBezTo>
                    <a:cubicBezTo>
                      <a:pt x="211" y="69"/>
                      <a:pt x="257" y="66"/>
                      <a:pt x="290" y="77"/>
                    </a:cubicBezTo>
                    <a:cubicBezTo>
                      <a:pt x="306" y="99"/>
                      <a:pt x="335" y="106"/>
                      <a:pt x="361" y="124"/>
                    </a:cubicBezTo>
                    <a:cubicBezTo>
                      <a:pt x="366" y="128"/>
                      <a:pt x="379" y="136"/>
                      <a:pt x="379" y="136"/>
                    </a:cubicBezTo>
                    <a:cubicBezTo>
                      <a:pt x="402" y="171"/>
                      <a:pt x="406" y="178"/>
                      <a:pt x="415" y="219"/>
                    </a:cubicBezTo>
                    <a:cubicBezTo>
                      <a:pt x="419" y="306"/>
                      <a:pt x="413" y="470"/>
                      <a:pt x="438" y="569"/>
                    </a:cubicBezTo>
                    <a:cubicBezTo>
                      <a:pt x="436" y="592"/>
                      <a:pt x="438" y="617"/>
                      <a:pt x="432" y="640"/>
                    </a:cubicBezTo>
                    <a:cubicBezTo>
                      <a:pt x="430" y="646"/>
                      <a:pt x="421" y="648"/>
                      <a:pt x="415" y="652"/>
                    </a:cubicBezTo>
                    <a:cubicBezTo>
                      <a:pt x="399" y="660"/>
                      <a:pt x="383" y="669"/>
                      <a:pt x="367" y="675"/>
                    </a:cubicBezTo>
                    <a:cubicBezTo>
                      <a:pt x="310" y="693"/>
                      <a:pt x="281" y="745"/>
                      <a:pt x="225" y="764"/>
                    </a:cubicBezTo>
                    <a:cubicBezTo>
                      <a:pt x="200" y="792"/>
                      <a:pt x="184" y="834"/>
                      <a:pt x="148" y="847"/>
                    </a:cubicBezTo>
                    <a:cubicBezTo>
                      <a:pt x="140" y="870"/>
                      <a:pt x="127" y="886"/>
                      <a:pt x="112" y="906"/>
                    </a:cubicBezTo>
                    <a:cubicBezTo>
                      <a:pt x="106" y="922"/>
                      <a:pt x="100" y="937"/>
                      <a:pt x="95" y="954"/>
                    </a:cubicBezTo>
                    <a:cubicBezTo>
                      <a:pt x="91" y="965"/>
                      <a:pt x="83" y="989"/>
                      <a:pt x="83" y="989"/>
                    </a:cubicBezTo>
                    <a:cubicBezTo>
                      <a:pt x="74" y="1085"/>
                      <a:pt x="77" y="1183"/>
                      <a:pt x="65" y="1280"/>
                    </a:cubicBezTo>
                    <a:cubicBezTo>
                      <a:pt x="63" y="1331"/>
                      <a:pt x="66" y="1383"/>
                      <a:pt x="59" y="1434"/>
                    </a:cubicBezTo>
                    <a:cubicBezTo>
                      <a:pt x="57" y="1441"/>
                      <a:pt x="45" y="1440"/>
                      <a:pt x="41" y="1446"/>
                    </a:cubicBezTo>
                    <a:cubicBezTo>
                      <a:pt x="31" y="1456"/>
                      <a:pt x="17" y="1481"/>
                      <a:pt x="17" y="1481"/>
                    </a:cubicBezTo>
                    <a:cubicBezTo>
                      <a:pt x="0" y="1599"/>
                      <a:pt x="12" y="1504"/>
                      <a:pt x="12" y="1766"/>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59" name="Freeform 9"/>
              <p:cNvSpPr>
                <a:spLocks noChangeArrowheads="1"/>
              </p:cNvSpPr>
              <p:nvPr/>
            </p:nvSpPr>
            <p:spPr bwMode="auto">
              <a:xfrm>
                <a:off x="3303" y="1167"/>
                <a:ext cx="247" cy="1417"/>
              </a:xfrm>
              <a:custGeom>
                <a:avLst/>
                <a:gdLst>
                  <a:gd name="T0" fmla="*/ 247 w 247"/>
                  <a:gd name="T1" fmla="*/ 0 h 1405"/>
                  <a:gd name="T2" fmla="*/ 217 w 247"/>
                  <a:gd name="T3" fmla="*/ 351 h 1405"/>
                  <a:gd name="T4" fmla="*/ 170 w 247"/>
                  <a:gd name="T5" fmla="*/ 483 h 1405"/>
                  <a:gd name="T6" fmla="*/ 98 w 247"/>
                  <a:gd name="T7" fmla="*/ 538 h 1405"/>
                  <a:gd name="T8" fmla="*/ 75 w 247"/>
                  <a:gd name="T9" fmla="*/ 604 h 1405"/>
                  <a:gd name="T10" fmla="*/ 69 w 247"/>
                  <a:gd name="T11" fmla="*/ 893 h 1405"/>
                  <a:gd name="T12" fmla="*/ 16 w 247"/>
                  <a:gd name="T13" fmla="*/ 1108 h 1405"/>
                  <a:gd name="T14" fmla="*/ 21 w 247"/>
                  <a:gd name="T15" fmla="*/ 1397 h 1405"/>
                  <a:gd name="T16" fmla="*/ 69 w 247"/>
                  <a:gd name="T17" fmla="*/ 1441 h 1405"/>
                  <a:gd name="T18" fmla="*/ 93 w 247"/>
                  <a:gd name="T19" fmla="*/ 1582 h 14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7"/>
                  <a:gd name="T31" fmla="*/ 0 h 1405"/>
                  <a:gd name="T32" fmla="*/ 247 w 247"/>
                  <a:gd name="T33" fmla="*/ 1405 h 14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7" h="1405">
                    <a:moveTo>
                      <a:pt x="247" y="0"/>
                    </a:moveTo>
                    <a:cubicBezTo>
                      <a:pt x="240" y="103"/>
                      <a:pt x="234" y="207"/>
                      <a:pt x="217" y="309"/>
                    </a:cubicBezTo>
                    <a:cubicBezTo>
                      <a:pt x="210" y="348"/>
                      <a:pt x="215" y="410"/>
                      <a:pt x="170" y="427"/>
                    </a:cubicBezTo>
                    <a:cubicBezTo>
                      <a:pt x="149" y="447"/>
                      <a:pt x="125" y="470"/>
                      <a:pt x="98" y="480"/>
                    </a:cubicBezTo>
                    <a:cubicBezTo>
                      <a:pt x="87" y="496"/>
                      <a:pt x="75" y="534"/>
                      <a:pt x="75" y="534"/>
                    </a:cubicBezTo>
                    <a:cubicBezTo>
                      <a:pt x="73" y="564"/>
                      <a:pt x="80" y="761"/>
                      <a:pt x="69" y="794"/>
                    </a:cubicBezTo>
                    <a:cubicBezTo>
                      <a:pt x="87" y="867"/>
                      <a:pt x="64" y="932"/>
                      <a:pt x="16" y="984"/>
                    </a:cubicBezTo>
                    <a:cubicBezTo>
                      <a:pt x="0" y="1029"/>
                      <a:pt x="20" y="1233"/>
                      <a:pt x="21" y="1239"/>
                    </a:cubicBezTo>
                    <a:cubicBezTo>
                      <a:pt x="22" y="1259"/>
                      <a:pt x="69" y="1280"/>
                      <a:pt x="69" y="1280"/>
                    </a:cubicBezTo>
                    <a:cubicBezTo>
                      <a:pt x="85" y="1329"/>
                      <a:pt x="93" y="1347"/>
                      <a:pt x="93" y="1405"/>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60" name="Freeform 10"/>
              <p:cNvSpPr>
                <a:spLocks noChangeArrowheads="1"/>
              </p:cNvSpPr>
              <p:nvPr/>
            </p:nvSpPr>
            <p:spPr bwMode="auto">
              <a:xfrm>
                <a:off x="3384" y="1825"/>
                <a:ext cx="521" cy="1322"/>
              </a:xfrm>
              <a:custGeom>
                <a:avLst/>
                <a:gdLst>
                  <a:gd name="T0" fmla="*/ 0 w 521"/>
                  <a:gd name="T1" fmla="*/ 0 h 1322"/>
                  <a:gd name="T2" fmla="*/ 71 w 521"/>
                  <a:gd name="T3" fmla="*/ 125 h 1322"/>
                  <a:gd name="T4" fmla="*/ 154 w 521"/>
                  <a:gd name="T5" fmla="*/ 154 h 1322"/>
                  <a:gd name="T6" fmla="*/ 172 w 521"/>
                  <a:gd name="T7" fmla="*/ 160 h 1322"/>
                  <a:gd name="T8" fmla="*/ 243 w 521"/>
                  <a:gd name="T9" fmla="*/ 237 h 1322"/>
                  <a:gd name="T10" fmla="*/ 260 w 521"/>
                  <a:gd name="T11" fmla="*/ 255 h 1322"/>
                  <a:gd name="T12" fmla="*/ 302 w 521"/>
                  <a:gd name="T13" fmla="*/ 314 h 1322"/>
                  <a:gd name="T14" fmla="*/ 373 w 521"/>
                  <a:gd name="T15" fmla="*/ 468 h 1322"/>
                  <a:gd name="T16" fmla="*/ 385 w 521"/>
                  <a:gd name="T17" fmla="*/ 486 h 1322"/>
                  <a:gd name="T18" fmla="*/ 391 w 521"/>
                  <a:gd name="T19" fmla="*/ 504 h 1322"/>
                  <a:gd name="T20" fmla="*/ 415 w 521"/>
                  <a:gd name="T21" fmla="*/ 539 h 1322"/>
                  <a:gd name="T22" fmla="*/ 444 w 521"/>
                  <a:gd name="T23" fmla="*/ 616 h 1322"/>
                  <a:gd name="T24" fmla="*/ 486 w 521"/>
                  <a:gd name="T25" fmla="*/ 664 h 1322"/>
                  <a:gd name="T26" fmla="*/ 509 w 521"/>
                  <a:gd name="T27" fmla="*/ 729 h 1322"/>
                  <a:gd name="T28" fmla="*/ 521 w 521"/>
                  <a:gd name="T29" fmla="*/ 1322 h 13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1"/>
                  <a:gd name="T46" fmla="*/ 0 h 1322"/>
                  <a:gd name="T47" fmla="*/ 521 w 521"/>
                  <a:gd name="T48" fmla="*/ 1322 h 13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1" h="1322">
                    <a:moveTo>
                      <a:pt x="0" y="0"/>
                    </a:moveTo>
                    <a:cubicBezTo>
                      <a:pt x="7" y="71"/>
                      <a:pt x="5" y="93"/>
                      <a:pt x="71" y="125"/>
                    </a:cubicBezTo>
                    <a:cubicBezTo>
                      <a:pt x="84" y="131"/>
                      <a:pt x="150" y="152"/>
                      <a:pt x="154" y="154"/>
                    </a:cubicBezTo>
                    <a:cubicBezTo>
                      <a:pt x="160" y="156"/>
                      <a:pt x="172" y="160"/>
                      <a:pt x="172" y="160"/>
                    </a:cubicBezTo>
                    <a:cubicBezTo>
                      <a:pt x="196" y="186"/>
                      <a:pt x="217" y="211"/>
                      <a:pt x="243" y="237"/>
                    </a:cubicBezTo>
                    <a:cubicBezTo>
                      <a:pt x="248" y="242"/>
                      <a:pt x="260" y="255"/>
                      <a:pt x="260" y="255"/>
                    </a:cubicBezTo>
                    <a:cubicBezTo>
                      <a:pt x="271" y="284"/>
                      <a:pt x="276" y="296"/>
                      <a:pt x="302" y="314"/>
                    </a:cubicBezTo>
                    <a:cubicBezTo>
                      <a:pt x="313" y="361"/>
                      <a:pt x="330" y="439"/>
                      <a:pt x="373" y="468"/>
                    </a:cubicBezTo>
                    <a:cubicBezTo>
                      <a:pt x="377" y="474"/>
                      <a:pt x="381" y="479"/>
                      <a:pt x="385" y="486"/>
                    </a:cubicBezTo>
                    <a:cubicBezTo>
                      <a:pt x="387" y="491"/>
                      <a:pt x="387" y="498"/>
                      <a:pt x="391" y="504"/>
                    </a:cubicBezTo>
                    <a:cubicBezTo>
                      <a:pt x="397" y="516"/>
                      <a:pt x="415" y="539"/>
                      <a:pt x="415" y="539"/>
                    </a:cubicBezTo>
                    <a:cubicBezTo>
                      <a:pt x="417" y="549"/>
                      <a:pt x="439" y="610"/>
                      <a:pt x="444" y="616"/>
                    </a:cubicBezTo>
                    <a:cubicBezTo>
                      <a:pt x="475" y="656"/>
                      <a:pt x="468" y="631"/>
                      <a:pt x="486" y="664"/>
                    </a:cubicBezTo>
                    <a:cubicBezTo>
                      <a:pt x="497" y="684"/>
                      <a:pt x="501" y="706"/>
                      <a:pt x="509" y="729"/>
                    </a:cubicBezTo>
                    <a:cubicBezTo>
                      <a:pt x="513" y="926"/>
                      <a:pt x="521" y="1124"/>
                      <a:pt x="521" y="1322"/>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4" name="Group 11"/>
          <p:cNvGrpSpPr/>
          <p:nvPr/>
        </p:nvGrpSpPr>
        <p:grpSpPr bwMode="auto">
          <a:xfrm>
            <a:off x="1042988" y="1468438"/>
            <a:ext cx="5745162" cy="4289425"/>
            <a:chOff x="705" y="830"/>
            <a:chExt cx="3619" cy="2702"/>
          </a:xfrm>
        </p:grpSpPr>
        <p:sp>
          <p:nvSpPr>
            <p:cNvPr id="106538" name="Oval 12"/>
            <p:cNvSpPr>
              <a:spLocks noChangeArrowheads="1"/>
            </p:cNvSpPr>
            <p:nvPr/>
          </p:nvSpPr>
          <p:spPr bwMode="auto">
            <a:xfrm>
              <a:off x="1718" y="830"/>
              <a:ext cx="2049" cy="1138"/>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grpSp>
          <p:nvGrpSpPr>
            <p:cNvPr id="106539" name="Group 13"/>
            <p:cNvGrpSpPr/>
            <p:nvPr/>
          </p:nvGrpSpPr>
          <p:grpSpPr bwMode="auto">
            <a:xfrm>
              <a:off x="705" y="1047"/>
              <a:ext cx="1286" cy="2291"/>
              <a:chOff x="831" y="933"/>
              <a:chExt cx="1286" cy="2291"/>
            </a:xfrm>
          </p:grpSpPr>
          <p:sp>
            <p:nvSpPr>
              <p:cNvPr id="106548" name="Oval 14"/>
              <p:cNvSpPr>
                <a:spLocks noChangeArrowheads="1"/>
              </p:cNvSpPr>
              <p:nvPr/>
            </p:nvSpPr>
            <p:spPr bwMode="auto">
              <a:xfrm>
                <a:off x="2010" y="933"/>
                <a:ext cx="107" cy="77"/>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sp>
            <p:nvSpPr>
              <p:cNvPr id="106549" name="Freeform 15"/>
              <p:cNvSpPr>
                <a:spLocks noChangeArrowheads="1"/>
              </p:cNvSpPr>
              <p:nvPr/>
            </p:nvSpPr>
            <p:spPr bwMode="auto">
              <a:xfrm>
                <a:off x="831" y="972"/>
                <a:ext cx="1225" cy="2252"/>
              </a:xfrm>
              <a:custGeom>
                <a:avLst/>
                <a:gdLst>
                  <a:gd name="T0" fmla="*/ 1225 w 1225"/>
                  <a:gd name="T1" fmla="*/ 0 h 2252"/>
                  <a:gd name="T2" fmla="*/ 1219 w 1225"/>
                  <a:gd name="T3" fmla="*/ 213 h 2252"/>
                  <a:gd name="T4" fmla="*/ 1172 w 1225"/>
                  <a:gd name="T5" fmla="*/ 397 h 2252"/>
                  <a:gd name="T6" fmla="*/ 970 w 1225"/>
                  <a:gd name="T7" fmla="*/ 616 h 2252"/>
                  <a:gd name="T8" fmla="*/ 757 w 1225"/>
                  <a:gd name="T9" fmla="*/ 622 h 2252"/>
                  <a:gd name="T10" fmla="*/ 336 w 1225"/>
                  <a:gd name="T11" fmla="*/ 895 h 2252"/>
                  <a:gd name="T12" fmla="*/ 34 w 1225"/>
                  <a:gd name="T13" fmla="*/ 1108 h 2252"/>
                  <a:gd name="T14" fmla="*/ 5 w 1225"/>
                  <a:gd name="T15" fmla="*/ 1428 h 2252"/>
                  <a:gd name="T16" fmla="*/ 10 w 1225"/>
                  <a:gd name="T17" fmla="*/ 1594 h 2252"/>
                  <a:gd name="T18" fmla="*/ 58 w 1225"/>
                  <a:gd name="T19" fmla="*/ 1635 h 2252"/>
                  <a:gd name="T20" fmla="*/ 218 w 1225"/>
                  <a:gd name="T21" fmla="*/ 1718 h 2252"/>
                  <a:gd name="T22" fmla="*/ 342 w 1225"/>
                  <a:gd name="T23" fmla="*/ 2080 h 2252"/>
                  <a:gd name="T24" fmla="*/ 336 w 1225"/>
                  <a:gd name="T25" fmla="*/ 2252 h 22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25"/>
                  <a:gd name="T40" fmla="*/ 0 h 2252"/>
                  <a:gd name="T41" fmla="*/ 1225 w 1225"/>
                  <a:gd name="T42" fmla="*/ 2252 h 22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25" h="2252">
                    <a:moveTo>
                      <a:pt x="1225" y="0"/>
                    </a:moveTo>
                    <a:cubicBezTo>
                      <a:pt x="1223" y="71"/>
                      <a:pt x="1222" y="142"/>
                      <a:pt x="1219" y="213"/>
                    </a:cubicBezTo>
                    <a:cubicBezTo>
                      <a:pt x="1215" y="276"/>
                      <a:pt x="1188" y="335"/>
                      <a:pt x="1172" y="397"/>
                    </a:cubicBezTo>
                    <a:cubicBezTo>
                      <a:pt x="1145" y="492"/>
                      <a:pt x="1083" y="607"/>
                      <a:pt x="970" y="616"/>
                    </a:cubicBezTo>
                    <a:cubicBezTo>
                      <a:pt x="899" y="621"/>
                      <a:pt x="828" y="620"/>
                      <a:pt x="757" y="622"/>
                    </a:cubicBezTo>
                    <a:cubicBezTo>
                      <a:pt x="660" y="658"/>
                      <a:pt x="414" y="826"/>
                      <a:pt x="336" y="895"/>
                    </a:cubicBezTo>
                    <a:cubicBezTo>
                      <a:pt x="248" y="971"/>
                      <a:pt x="146" y="1070"/>
                      <a:pt x="34" y="1108"/>
                    </a:cubicBezTo>
                    <a:cubicBezTo>
                      <a:pt x="0" y="1207"/>
                      <a:pt x="11" y="1324"/>
                      <a:pt x="5" y="1428"/>
                    </a:cubicBezTo>
                    <a:cubicBezTo>
                      <a:pt x="6" y="1483"/>
                      <a:pt x="1" y="1539"/>
                      <a:pt x="10" y="1594"/>
                    </a:cubicBezTo>
                    <a:cubicBezTo>
                      <a:pt x="11" y="1606"/>
                      <a:pt x="49" y="1627"/>
                      <a:pt x="58" y="1635"/>
                    </a:cubicBezTo>
                    <a:cubicBezTo>
                      <a:pt x="109" y="1685"/>
                      <a:pt x="146" y="1701"/>
                      <a:pt x="218" y="1718"/>
                    </a:cubicBezTo>
                    <a:cubicBezTo>
                      <a:pt x="270" y="1835"/>
                      <a:pt x="316" y="1953"/>
                      <a:pt x="342" y="2080"/>
                    </a:cubicBezTo>
                    <a:cubicBezTo>
                      <a:pt x="335" y="2243"/>
                      <a:pt x="336" y="2186"/>
                      <a:pt x="336" y="2252"/>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50" name="Freeform 16"/>
              <p:cNvSpPr>
                <a:spLocks noChangeArrowheads="1"/>
              </p:cNvSpPr>
              <p:nvPr/>
            </p:nvSpPr>
            <p:spPr bwMode="auto">
              <a:xfrm>
                <a:off x="1160" y="1701"/>
                <a:ext cx="529" cy="1428"/>
              </a:xfrm>
              <a:custGeom>
                <a:avLst/>
                <a:gdLst>
                  <a:gd name="T0" fmla="*/ 244 w 529"/>
                  <a:gd name="T1" fmla="*/ 0 h 1428"/>
                  <a:gd name="T2" fmla="*/ 25 w 529"/>
                  <a:gd name="T3" fmla="*/ 326 h 1428"/>
                  <a:gd name="T4" fmla="*/ 1 w 529"/>
                  <a:gd name="T5" fmla="*/ 361 h 1428"/>
                  <a:gd name="T6" fmla="*/ 7 w 529"/>
                  <a:gd name="T7" fmla="*/ 444 h 1428"/>
                  <a:gd name="T8" fmla="*/ 167 w 529"/>
                  <a:gd name="T9" fmla="*/ 569 h 1428"/>
                  <a:gd name="T10" fmla="*/ 304 w 529"/>
                  <a:gd name="T11" fmla="*/ 675 h 1428"/>
                  <a:gd name="T12" fmla="*/ 351 w 529"/>
                  <a:gd name="T13" fmla="*/ 723 h 1428"/>
                  <a:gd name="T14" fmla="*/ 369 w 529"/>
                  <a:gd name="T15" fmla="*/ 740 h 1428"/>
                  <a:gd name="T16" fmla="*/ 470 w 529"/>
                  <a:gd name="T17" fmla="*/ 918 h 1428"/>
                  <a:gd name="T18" fmla="*/ 529 w 529"/>
                  <a:gd name="T19" fmla="*/ 1108 h 1428"/>
                  <a:gd name="T20" fmla="*/ 511 w 529"/>
                  <a:gd name="T21" fmla="*/ 1428 h 14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9"/>
                  <a:gd name="T34" fmla="*/ 0 h 1428"/>
                  <a:gd name="T35" fmla="*/ 529 w 529"/>
                  <a:gd name="T36" fmla="*/ 1428 h 14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9" h="1428">
                    <a:moveTo>
                      <a:pt x="244" y="0"/>
                    </a:moveTo>
                    <a:cubicBezTo>
                      <a:pt x="175" y="110"/>
                      <a:pt x="96" y="218"/>
                      <a:pt x="25" y="326"/>
                    </a:cubicBezTo>
                    <a:cubicBezTo>
                      <a:pt x="17" y="337"/>
                      <a:pt x="1" y="361"/>
                      <a:pt x="1" y="361"/>
                    </a:cubicBezTo>
                    <a:cubicBezTo>
                      <a:pt x="3" y="388"/>
                      <a:pt x="0" y="417"/>
                      <a:pt x="7" y="444"/>
                    </a:cubicBezTo>
                    <a:cubicBezTo>
                      <a:pt x="28" y="529"/>
                      <a:pt x="91" y="553"/>
                      <a:pt x="167" y="569"/>
                    </a:cubicBezTo>
                    <a:cubicBezTo>
                      <a:pt x="208" y="608"/>
                      <a:pt x="263" y="634"/>
                      <a:pt x="304" y="675"/>
                    </a:cubicBezTo>
                    <a:cubicBezTo>
                      <a:pt x="319" y="691"/>
                      <a:pt x="335" y="707"/>
                      <a:pt x="351" y="723"/>
                    </a:cubicBezTo>
                    <a:cubicBezTo>
                      <a:pt x="356" y="728"/>
                      <a:pt x="369" y="740"/>
                      <a:pt x="369" y="740"/>
                    </a:cubicBezTo>
                    <a:cubicBezTo>
                      <a:pt x="394" y="803"/>
                      <a:pt x="428" y="863"/>
                      <a:pt x="470" y="918"/>
                    </a:cubicBezTo>
                    <a:cubicBezTo>
                      <a:pt x="490" y="980"/>
                      <a:pt x="507" y="1044"/>
                      <a:pt x="529" y="1108"/>
                    </a:cubicBezTo>
                    <a:cubicBezTo>
                      <a:pt x="522" y="1215"/>
                      <a:pt x="511" y="1319"/>
                      <a:pt x="511" y="1428"/>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51" name="Freeform 17"/>
              <p:cNvSpPr>
                <a:spLocks noChangeArrowheads="1"/>
              </p:cNvSpPr>
              <p:nvPr/>
            </p:nvSpPr>
            <p:spPr bwMode="auto">
              <a:xfrm>
                <a:off x="1387" y="1600"/>
                <a:ext cx="478" cy="1274"/>
              </a:xfrm>
              <a:custGeom>
                <a:avLst/>
                <a:gdLst>
                  <a:gd name="T0" fmla="*/ 355 w 478"/>
                  <a:gd name="T1" fmla="*/ 0 h 1274"/>
                  <a:gd name="T2" fmla="*/ 302 w 478"/>
                  <a:gd name="T3" fmla="*/ 6 h 1274"/>
                  <a:gd name="T4" fmla="*/ 266 w 478"/>
                  <a:gd name="T5" fmla="*/ 30 h 1274"/>
                  <a:gd name="T6" fmla="*/ 249 w 478"/>
                  <a:gd name="T7" fmla="*/ 101 h 1274"/>
                  <a:gd name="T8" fmla="*/ 254 w 478"/>
                  <a:gd name="T9" fmla="*/ 142 h 1274"/>
                  <a:gd name="T10" fmla="*/ 260 w 478"/>
                  <a:gd name="T11" fmla="*/ 213 h 1274"/>
                  <a:gd name="T12" fmla="*/ 349 w 478"/>
                  <a:gd name="T13" fmla="*/ 261 h 1274"/>
                  <a:gd name="T14" fmla="*/ 397 w 478"/>
                  <a:gd name="T15" fmla="*/ 296 h 1274"/>
                  <a:gd name="T16" fmla="*/ 450 w 478"/>
                  <a:gd name="T17" fmla="*/ 468 h 1274"/>
                  <a:gd name="T18" fmla="*/ 432 w 478"/>
                  <a:gd name="T19" fmla="*/ 729 h 1274"/>
                  <a:gd name="T20" fmla="*/ 249 w 478"/>
                  <a:gd name="T21" fmla="*/ 883 h 1274"/>
                  <a:gd name="T22" fmla="*/ 100 w 478"/>
                  <a:gd name="T23" fmla="*/ 966 h 1274"/>
                  <a:gd name="T24" fmla="*/ 29 w 478"/>
                  <a:gd name="T25" fmla="*/ 1108 h 1274"/>
                  <a:gd name="T26" fmla="*/ 23 w 478"/>
                  <a:gd name="T27" fmla="*/ 1244 h 1274"/>
                  <a:gd name="T28" fmla="*/ 17 w 478"/>
                  <a:gd name="T29" fmla="*/ 1274 h 12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274"/>
                  <a:gd name="T47" fmla="*/ 478 w 478"/>
                  <a:gd name="T48" fmla="*/ 1274 h 127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274">
                    <a:moveTo>
                      <a:pt x="355" y="0"/>
                    </a:moveTo>
                    <a:cubicBezTo>
                      <a:pt x="337" y="2"/>
                      <a:pt x="318" y="0"/>
                      <a:pt x="302" y="6"/>
                    </a:cubicBezTo>
                    <a:cubicBezTo>
                      <a:pt x="288" y="10"/>
                      <a:pt x="266" y="30"/>
                      <a:pt x="266" y="30"/>
                    </a:cubicBezTo>
                    <a:cubicBezTo>
                      <a:pt x="257" y="53"/>
                      <a:pt x="255" y="77"/>
                      <a:pt x="249" y="101"/>
                    </a:cubicBezTo>
                    <a:cubicBezTo>
                      <a:pt x="250" y="114"/>
                      <a:pt x="252" y="128"/>
                      <a:pt x="254" y="142"/>
                    </a:cubicBezTo>
                    <a:cubicBezTo>
                      <a:pt x="256" y="165"/>
                      <a:pt x="255" y="189"/>
                      <a:pt x="260" y="213"/>
                    </a:cubicBezTo>
                    <a:cubicBezTo>
                      <a:pt x="266" y="247"/>
                      <a:pt x="321" y="253"/>
                      <a:pt x="349" y="261"/>
                    </a:cubicBezTo>
                    <a:cubicBezTo>
                      <a:pt x="368" y="274"/>
                      <a:pt x="374" y="288"/>
                      <a:pt x="397" y="296"/>
                    </a:cubicBezTo>
                    <a:cubicBezTo>
                      <a:pt x="416" y="353"/>
                      <a:pt x="430" y="410"/>
                      <a:pt x="450" y="468"/>
                    </a:cubicBezTo>
                    <a:cubicBezTo>
                      <a:pt x="451" y="530"/>
                      <a:pt x="478" y="658"/>
                      <a:pt x="432" y="729"/>
                    </a:cubicBezTo>
                    <a:cubicBezTo>
                      <a:pt x="407" y="828"/>
                      <a:pt x="333" y="835"/>
                      <a:pt x="249" y="883"/>
                    </a:cubicBezTo>
                    <a:cubicBezTo>
                      <a:pt x="199" y="910"/>
                      <a:pt x="155" y="952"/>
                      <a:pt x="100" y="966"/>
                    </a:cubicBezTo>
                    <a:cubicBezTo>
                      <a:pt x="72" y="1011"/>
                      <a:pt x="52" y="1060"/>
                      <a:pt x="29" y="1108"/>
                    </a:cubicBezTo>
                    <a:cubicBezTo>
                      <a:pt x="20" y="1161"/>
                      <a:pt x="0" y="1181"/>
                      <a:pt x="23" y="1244"/>
                    </a:cubicBezTo>
                    <a:cubicBezTo>
                      <a:pt x="16" y="1269"/>
                      <a:pt x="17" y="1259"/>
                      <a:pt x="17" y="1274"/>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52" name="Freeform 18"/>
              <p:cNvSpPr>
                <a:spLocks noChangeArrowheads="1"/>
              </p:cNvSpPr>
              <p:nvPr/>
            </p:nvSpPr>
            <p:spPr bwMode="auto">
              <a:xfrm>
                <a:off x="1820" y="2204"/>
                <a:ext cx="279" cy="694"/>
              </a:xfrm>
              <a:custGeom>
                <a:avLst/>
                <a:gdLst>
                  <a:gd name="T0" fmla="*/ 29 w 279"/>
                  <a:gd name="T1" fmla="*/ 0 h 694"/>
                  <a:gd name="T2" fmla="*/ 88 w 279"/>
                  <a:gd name="T3" fmla="*/ 237 h 694"/>
                  <a:gd name="T4" fmla="*/ 136 w 279"/>
                  <a:gd name="T5" fmla="*/ 291 h 694"/>
                  <a:gd name="T6" fmla="*/ 236 w 279"/>
                  <a:gd name="T7" fmla="*/ 433 h 694"/>
                  <a:gd name="T8" fmla="*/ 278 w 279"/>
                  <a:gd name="T9" fmla="*/ 569 h 694"/>
                  <a:gd name="T10" fmla="*/ 278 w 279"/>
                  <a:gd name="T11" fmla="*/ 694 h 694"/>
                  <a:gd name="T12" fmla="*/ 0 60000 65536"/>
                  <a:gd name="T13" fmla="*/ 0 60000 65536"/>
                  <a:gd name="T14" fmla="*/ 0 60000 65536"/>
                  <a:gd name="T15" fmla="*/ 0 60000 65536"/>
                  <a:gd name="T16" fmla="*/ 0 60000 65536"/>
                  <a:gd name="T17" fmla="*/ 0 60000 65536"/>
                  <a:gd name="T18" fmla="*/ 0 w 279"/>
                  <a:gd name="T19" fmla="*/ 0 h 694"/>
                  <a:gd name="T20" fmla="*/ 279 w 279"/>
                  <a:gd name="T21" fmla="*/ 694 h 694"/>
                </a:gdLst>
                <a:ahLst/>
                <a:cxnLst>
                  <a:cxn ang="T12">
                    <a:pos x="T0" y="T1"/>
                  </a:cxn>
                  <a:cxn ang="T13">
                    <a:pos x="T2" y="T3"/>
                  </a:cxn>
                  <a:cxn ang="T14">
                    <a:pos x="T4" y="T5"/>
                  </a:cxn>
                  <a:cxn ang="T15">
                    <a:pos x="T6" y="T7"/>
                  </a:cxn>
                  <a:cxn ang="T16">
                    <a:pos x="T8" y="T9"/>
                  </a:cxn>
                  <a:cxn ang="T17">
                    <a:pos x="T10" y="T11"/>
                  </a:cxn>
                </a:cxnLst>
                <a:rect l="T18" t="T19" r="T20" b="T21"/>
                <a:pathLst>
                  <a:path w="279" h="694">
                    <a:moveTo>
                      <a:pt x="29" y="0"/>
                    </a:moveTo>
                    <a:cubicBezTo>
                      <a:pt x="35" y="200"/>
                      <a:pt x="0" y="154"/>
                      <a:pt x="88" y="237"/>
                    </a:cubicBezTo>
                    <a:cubicBezTo>
                      <a:pt x="100" y="262"/>
                      <a:pt x="112" y="275"/>
                      <a:pt x="136" y="291"/>
                    </a:cubicBezTo>
                    <a:cubicBezTo>
                      <a:pt x="166" y="340"/>
                      <a:pt x="209" y="379"/>
                      <a:pt x="236" y="433"/>
                    </a:cubicBezTo>
                    <a:cubicBezTo>
                      <a:pt x="245" y="478"/>
                      <a:pt x="276" y="520"/>
                      <a:pt x="278" y="569"/>
                    </a:cubicBezTo>
                    <a:cubicBezTo>
                      <a:pt x="279" y="610"/>
                      <a:pt x="278" y="652"/>
                      <a:pt x="278" y="694"/>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53" name="Freeform 19"/>
              <p:cNvSpPr>
                <a:spLocks noChangeArrowheads="1"/>
              </p:cNvSpPr>
              <p:nvPr/>
            </p:nvSpPr>
            <p:spPr bwMode="auto">
              <a:xfrm>
                <a:off x="876" y="2163"/>
                <a:ext cx="317" cy="901"/>
              </a:xfrm>
              <a:custGeom>
                <a:avLst/>
                <a:gdLst>
                  <a:gd name="T0" fmla="*/ 291 w 317"/>
                  <a:gd name="T1" fmla="*/ 0 h 901"/>
                  <a:gd name="T2" fmla="*/ 303 w 317"/>
                  <a:gd name="T3" fmla="*/ 249 h 901"/>
                  <a:gd name="T4" fmla="*/ 285 w 317"/>
                  <a:gd name="T5" fmla="*/ 273 h 901"/>
                  <a:gd name="T6" fmla="*/ 143 w 317"/>
                  <a:gd name="T7" fmla="*/ 367 h 901"/>
                  <a:gd name="T8" fmla="*/ 7 w 317"/>
                  <a:gd name="T9" fmla="*/ 527 h 901"/>
                  <a:gd name="T10" fmla="*/ 1 w 317"/>
                  <a:gd name="T11" fmla="*/ 901 h 901"/>
                  <a:gd name="T12" fmla="*/ 0 60000 65536"/>
                  <a:gd name="T13" fmla="*/ 0 60000 65536"/>
                  <a:gd name="T14" fmla="*/ 0 60000 65536"/>
                  <a:gd name="T15" fmla="*/ 0 60000 65536"/>
                  <a:gd name="T16" fmla="*/ 0 60000 65536"/>
                  <a:gd name="T17" fmla="*/ 0 60000 65536"/>
                  <a:gd name="T18" fmla="*/ 0 w 317"/>
                  <a:gd name="T19" fmla="*/ 0 h 901"/>
                  <a:gd name="T20" fmla="*/ 317 w 317"/>
                  <a:gd name="T21" fmla="*/ 901 h 901"/>
                </a:gdLst>
                <a:ahLst/>
                <a:cxnLst>
                  <a:cxn ang="T12">
                    <a:pos x="T0" y="T1"/>
                  </a:cxn>
                  <a:cxn ang="T13">
                    <a:pos x="T2" y="T3"/>
                  </a:cxn>
                  <a:cxn ang="T14">
                    <a:pos x="T4" y="T5"/>
                  </a:cxn>
                  <a:cxn ang="T15">
                    <a:pos x="T6" y="T7"/>
                  </a:cxn>
                  <a:cxn ang="T16">
                    <a:pos x="T8" y="T9"/>
                  </a:cxn>
                  <a:cxn ang="T17">
                    <a:pos x="T10" y="T11"/>
                  </a:cxn>
                </a:cxnLst>
                <a:rect l="T18" t="T19" r="T20" b="T21"/>
                <a:pathLst>
                  <a:path w="317" h="901">
                    <a:moveTo>
                      <a:pt x="291" y="0"/>
                    </a:moveTo>
                    <a:cubicBezTo>
                      <a:pt x="304" y="93"/>
                      <a:pt x="317" y="142"/>
                      <a:pt x="303" y="249"/>
                    </a:cubicBezTo>
                    <a:cubicBezTo>
                      <a:pt x="301" y="258"/>
                      <a:pt x="291" y="265"/>
                      <a:pt x="285" y="273"/>
                    </a:cubicBezTo>
                    <a:cubicBezTo>
                      <a:pt x="246" y="316"/>
                      <a:pt x="199" y="352"/>
                      <a:pt x="143" y="367"/>
                    </a:cubicBezTo>
                    <a:cubicBezTo>
                      <a:pt x="80" y="399"/>
                      <a:pt x="49" y="473"/>
                      <a:pt x="7" y="527"/>
                    </a:cubicBezTo>
                    <a:cubicBezTo>
                      <a:pt x="0" y="876"/>
                      <a:pt x="1" y="752"/>
                      <a:pt x="1" y="901"/>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6540" name="Group 20"/>
            <p:cNvGrpSpPr/>
            <p:nvPr/>
          </p:nvGrpSpPr>
          <p:grpSpPr bwMode="auto">
            <a:xfrm>
              <a:off x="3073" y="1605"/>
              <a:ext cx="1251" cy="1927"/>
              <a:chOff x="3073" y="1605"/>
              <a:chExt cx="1251" cy="1927"/>
            </a:xfrm>
          </p:grpSpPr>
          <p:sp>
            <p:nvSpPr>
              <p:cNvPr id="106541" name="Freeform 21"/>
              <p:cNvSpPr>
                <a:spLocks noChangeArrowheads="1"/>
              </p:cNvSpPr>
              <p:nvPr/>
            </p:nvSpPr>
            <p:spPr bwMode="auto">
              <a:xfrm>
                <a:off x="3073" y="1867"/>
                <a:ext cx="854" cy="1452"/>
              </a:xfrm>
              <a:custGeom>
                <a:avLst/>
                <a:gdLst>
                  <a:gd name="T0" fmla="*/ 2758 w 777"/>
                  <a:gd name="T1" fmla="*/ 0 h 1452"/>
                  <a:gd name="T2" fmla="*/ 2551 w 777"/>
                  <a:gd name="T3" fmla="*/ 273 h 1452"/>
                  <a:gd name="T4" fmla="*/ 1872 w 777"/>
                  <a:gd name="T5" fmla="*/ 350 h 1452"/>
                  <a:gd name="T6" fmla="*/ 1582 w 777"/>
                  <a:gd name="T7" fmla="*/ 445 h 1452"/>
                  <a:gd name="T8" fmla="*/ 731 w 777"/>
                  <a:gd name="T9" fmla="*/ 830 h 1452"/>
                  <a:gd name="T10" fmla="*/ 378 w 777"/>
                  <a:gd name="T11" fmla="*/ 978 h 1452"/>
                  <a:gd name="T12" fmla="*/ 242 w 777"/>
                  <a:gd name="T13" fmla="*/ 1055 h 1452"/>
                  <a:gd name="T14" fmla="*/ 337 w 777"/>
                  <a:gd name="T15" fmla="*/ 1333 h 1452"/>
                  <a:gd name="T16" fmla="*/ 378 w 777"/>
                  <a:gd name="T17" fmla="*/ 1452 h 14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7"/>
                  <a:gd name="T28" fmla="*/ 0 h 1452"/>
                  <a:gd name="T29" fmla="*/ 777 w 777"/>
                  <a:gd name="T30" fmla="*/ 1452 h 14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7" h="1452">
                    <a:moveTo>
                      <a:pt x="735" y="0"/>
                    </a:moveTo>
                    <a:cubicBezTo>
                      <a:pt x="742" y="76"/>
                      <a:pt x="777" y="248"/>
                      <a:pt x="681" y="273"/>
                    </a:cubicBezTo>
                    <a:cubicBezTo>
                      <a:pt x="619" y="304"/>
                      <a:pt x="567" y="335"/>
                      <a:pt x="498" y="350"/>
                    </a:cubicBezTo>
                    <a:cubicBezTo>
                      <a:pt x="443" y="386"/>
                      <a:pt x="524" y="329"/>
                      <a:pt x="421" y="445"/>
                    </a:cubicBezTo>
                    <a:cubicBezTo>
                      <a:pt x="316" y="561"/>
                      <a:pt x="277" y="700"/>
                      <a:pt x="195" y="830"/>
                    </a:cubicBezTo>
                    <a:cubicBezTo>
                      <a:pt x="163" y="879"/>
                      <a:pt x="129" y="927"/>
                      <a:pt x="101" y="978"/>
                    </a:cubicBezTo>
                    <a:cubicBezTo>
                      <a:pt x="0" y="1154"/>
                      <a:pt x="113" y="981"/>
                      <a:pt x="65" y="1055"/>
                    </a:cubicBezTo>
                    <a:cubicBezTo>
                      <a:pt x="51" y="1149"/>
                      <a:pt x="36" y="1249"/>
                      <a:pt x="89" y="1333"/>
                    </a:cubicBezTo>
                    <a:cubicBezTo>
                      <a:pt x="98" y="1381"/>
                      <a:pt x="101" y="1394"/>
                      <a:pt x="101" y="1452"/>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06542" name="Group 22"/>
              <p:cNvGrpSpPr/>
              <p:nvPr/>
            </p:nvGrpSpPr>
            <p:grpSpPr bwMode="auto">
              <a:xfrm>
                <a:off x="3665" y="1605"/>
                <a:ext cx="659" cy="1927"/>
                <a:chOff x="3665" y="1605"/>
                <a:chExt cx="659" cy="1927"/>
              </a:xfrm>
            </p:grpSpPr>
            <p:sp>
              <p:nvSpPr>
                <p:cNvPr id="106543" name="Oval 23"/>
                <p:cNvSpPr>
                  <a:spLocks noChangeArrowheads="1"/>
                </p:cNvSpPr>
                <p:nvPr/>
              </p:nvSpPr>
              <p:spPr bwMode="auto">
                <a:xfrm>
                  <a:off x="3684" y="1605"/>
                  <a:ext cx="107" cy="77"/>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sp>
              <p:nvSpPr>
                <p:cNvPr id="106544" name="Freeform 24"/>
                <p:cNvSpPr>
                  <a:spLocks noChangeArrowheads="1"/>
                </p:cNvSpPr>
                <p:nvPr/>
              </p:nvSpPr>
              <p:spPr bwMode="auto">
                <a:xfrm>
                  <a:off x="3731" y="1647"/>
                  <a:ext cx="593" cy="1885"/>
                </a:xfrm>
                <a:custGeom>
                  <a:avLst/>
                  <a:gdLst>
                    <a:gd name="T0" fmla="*/ 5 w 652"/>
                    <a:gd name="T1" fmla="*/ 0 h 2122"/>
                    <a:gd name="T2" fmla="*/ 19 w 652"/>
                    <a:gd name="T3" fmla="*/ 33 h 2122"/>
                    <a:gd name="T4" fmla="*/ 47 w 652"/>
                    <a:gd name="T5" fmla="*/ 51 h 2122"/>
                    <a:gd name="T6" fmla="*/ 65 w 652"/>
                    <a:gd name="T7" fmla="*/ 53 h 2122"/>
                    <a:gd name="T8" fmla="*/ 77 w 652"/>
                    <a:gd name="T9" fmla="*/ 60 h 2122"/>
                    <a:gd name="T10" fmla="*/ 122 w 652"/>
                    <a:gd name="T11" fmla="*/ 85 h 2122"/>
                    <a:gd name="T12" fmla="*/ 133 w 652"/>
                    <a:gd name="T13" fmla="*/ 100 h 2122"/>
                    <a:gd name="T14" fmla="*/ 139 w 652"/>
                    <a:gd name="T15" fmla="*/ 131 h 2122"/>
                    <a:gd name="T16" fmla="*/ 134 w 652"/>
                    <a:gd name="T17" fmla="*/ 154 h 2122"/>
                    <a:gd name="T18" fmla="*/ 113 w 652"/>
                    <a:gd name="T19" fmla="*/ 165 h 2122"/>
                    <a:gd name="T20" fmla="*/ 96 w 652"/>
                    <a:gd name="T21" fmla="*/ 175 h 2122"/>
                    <a:gd name="T22" fmla="*/ 71 w 652"/>
                    <a:gd name="T23" fmla="*/ 193 h 2122"/>
                    <a:gd name="T24" fmla="*/ 54 w 652"/>
                    <a:gd name="T25" fmla="*/ 205 h 2122"/>
                    <a:gd name="T26" fmla="*/ 47 w 652"/>
                    <a:gd name="T27" fmla="*/ 212 h 2122"/>
                    <a:gd name="T28" fmla="*/ 49 w 652"/>
                    <a:gd name="T29" fmla="*/ 228 h 2122"/>
                    <a:gd name="T30" fmla="*/ 49 w 652"/>
                    <a:gd name="T31" fmla="*/ 279 h 2122"/>
                    <a:gd name="T32" fmla="*/ 51 w 652"/>
                    <a:gd name="T33" fmla="*/ 293 h 2122"/>
                    <a:gd name="T34" fmla="*/ 69 w 652"/>
                    <a:gd name="T35" fmla="*/ 298 h 2122"/>
                    <a:gd name="T36" fmla="*/ 134 w 652"/>
                    <a:gd name="T37" fmla="*/ 314 h 2122"/>
                    <a:gd name="T38" fmla="*/ 149 w 652"/>
                    <a:gd name="T39" fmla="*/ 323 h 2122"/>
                    <a:gd name="T40" fmla="*/ 155 w 652"/>
                    <a:gd name="T41" fmla="*/ 330 h 2122"/>
                    <a:gd name="T42" fmla="*/ 173 w 652"/>
                    <a:gd name="T43" fmla="*/ 377 h 2122"/>
                    <a:gd name="T44" fmla="*/ 166 w 652"/>
                    <a:gd name="T45" fmla="*/ 405 h 21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52"/>
                    <a:gd name="T70" fmla="*/ 0 h 2122"/>
                    <a:gd name="T71" fmla="*/ 652 w 652"/>
                    <a:gd name="T72" fmla="*/ 2122 h 21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52" h="2122">
                      <a:moveTo>
                        <a:pt x="18" y="0"/>
                      </a:moveTo>
                      <a:cubicBezTo>
                        <a:pt x="22" y="101"/>
                        <a:pt x="0" y="130"/>
                        <a:pt x="71" y="178"/>
                      </a:cubicBezTo>
                      <a:cubicBezTo>
                        <a:pt x="93" y="211"/>
                        <a:pt x="139" y="248"/>
                        <a:pt x="178" y="261"/>
                      </a:cubicBezTo>
                      <a:cubicBezTo>
                        <a:pt x="199" y="275"/>
                        <a:pt x="219" y="274"/>
                        <a:pt x="243" y="285"/>
                      </a:cubicBezTo>
                      <a:cubicBezTo>
                        <a:pt x="266" y="295"/>
                        <a:pt x="268" y="299"/>
                        <a:pt x="290" y="315"/>
                      </a:cubicBezTo>
                      <a:cubicBezTo>
                        <a:pt x="330" y="379"/>
                        <a:pt x="399" y="405"/>
                        <a:pt x="462" y="445"/>
                      </a:cubicBezTo>
                      <a:cubicBezTo>
                        <a:pt x="478" y="473"/>
                        <a:pt x="485" y="497"/>
                        <a:pt x="498" y="528"/>
                      </a:cubicBezTo>
                      <a:cubicBezTo>
                        <a:pt x="502" y="589"/>
                        <a:pt x="511" y="630"/>
                        <a:pt x="521" y="688"/>
                      </a:cubicBezTo>
                      <a:cubicBezTo>
                        <a:pt x="519" y="707"/>
                        <a:pt x="520" y="780"/>
                        <a:pt x="504" y="806"/>
                      </a:cubicBezTo>
                      <a:cubicBezTo>
                        <a:pt x="484" y="836"/>
                        <a:pt x="448" y="837"/>
                        <a:pt x="426" y="860"/>
                      </a:cubicBezTo>
                      <a:cubicBezTo>
                        <a:pt x="342" y="943"/>
                        <a:pt x="477" y="827"/>
                        <a:pt x="367" y="919"/>
                      </a:cubicBezTo>
                      <a:cubicBezTo>
                        <a:pt x="355" y="952"/>
                        <a:pt x="292" y="989"/>
                        <a:pt x="266" y="1014"/>
                      </a:cubicBezTo>
                      <a:cubicBezTo>
                        <a:pt x="243" y="1034"/>
                        <a:pt x="217" y="1053"/>
                        <a:pt x="201" y="1079"/>
                      </a:cubicBezTo>
                      <a:cubicBezTo>
                        <a:pt x="193" y="1091"/>
                        <a:pt x="178" y="1115"/>
                        <a:pt x="178" y="1115"/>
                      </a:cubicBezTo>
                      <a:cubicBezTo>
                        <a:pt x="180" y="1142"/>
                        <a:pt x="183" y="1170"/>
                        <a:pt x="184" y="1198"/>
                      </a:cubicBezTo>
                      <a:cubicBezTo>
                        <a:pt x="186" y="1286"/>
                        <a:pt x="186" y="1375"/>
                        <a:pt x="189" y="1464"/>
                      </a:cubicBezTo>
                      <a:cubicBezTo>
                        <a:pt x="189" y="1489"/>
                        <a:pt x="188" y="1516"/>
                        <a:pt x="195" y="1541"/>
                      </a:cubicBezTo>
                      <a:cubicBezTo>
                        <a:pt x="199" y="1557"/>
                        <a:pt x="251" y="1562"/>
                        <a:pt x="261" y="1565"/>
                      </a:cubicBezTo>
                      <a:cubicBezTo>
                        <a:pt x="346" y="1584"/>
                        <a:pt x="428" y="1604"/>
                        <a:pt x="509" y="1642"/>
                      </a:cubicBezTo>
                      <a:cubicBezTo>
                        <a:pt x="527" y="1659"/>
                        <a:pt x="549" y="1673"/>
                        <a:pt x="563" y="1695"/>
                      </a:cubicBezTo>
                      <a:cubicBezTo>
                        <a:pt x="570" y="1707"/>
                        <a:pt x="586" y="1731"/>
                        <a:pt x="586" y="1731"/>
                      </a:cubicBezTo>
                      <a:cubicBezTo>
                        <a:pt x="603" y="1813"/>
                        <a:pt x="620" y="1895"/>
                        <a:pt x="652" y="1974"/>
                      </a:cubicBezTo>
                      <a:cubicBezTo>
                        <a:pt x="642" y="2027"/>
                        <a:pt x="628" y="2069"/>
                        <a:pt x="628" y="2122"/>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45" name="Freeform 25"/>
                <p:cNvSpPr>
                  <a:spLocks noChangeArrowheads="1"/>
                </p:cNvSpPr>
                <p:nvPr/>
              </p:nvSpPr>
              <p:spPr bwMode="auto">
                <a:xfrm>
                  <a:off x="3665" y="1884"/>
                  <a:ext cx="340" cy="1256"/>
                </a:xfrm>
                <a:custGeom>
                  <a:avLst/>
                  <a:gdLst>
                    <a:gd name="T0" fmla="*/ 628 w 316"/>
                    <a:gd name="T1" fmla="*/ 0 h 1256"/>
                    <a:gd name="T2" fmla="*/ 792 w 316"/>
                    <a:gd name="T3" fmla="*/ 24 h 1256"/>
                    <a:gd name="T4" fmla="*/ 792 w 316"/>
                    <a:gd name="T5" fmla="*/ 160 h 1256"/>
                    <a:gd name="T6" fmla="*/ 330 w 316"/>
                    <a:gd name="T7" fmla="*/ 480 h 1256"/>
                    <a:gd name="T8" fmla="*/ 466 w 316"/>
                    <a:gd name="T9" fmla="*/ 563 h 1256"/>
                    <a:gd name="T10" fmla="*/ 433 w 316"/>
                    <a:gd name="T11" fmla="*/ 735 h 1256"/>
                    <a:gd name="T12" fmla="*/ 330 w 316"/>
                    <a:gd name="T13" fmla="*/ 771 h 1256"/>
                    <a:gd name="T14" fmla="*/ 0 w 316"/>
                    <a:gd name="T15" fmla="*/ 889 h 1256"/>
                    <a:gd name="T16" fmla="*/ 49 w 316"/>
                    <a:gd name="T17" fmla="*/ 1256 h 1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1256"/>
                    <a:gd name="T29" fmla="*/ 316 w 316"/>
                    <a:gd name="T30" fmla="*/ 1256 h 1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1256">
                      <a:moveTo>
                        <a:pt x="225" y="0"/>
                      </a:moveTo>
                      <a:cubicBezTo>
                        <a:pt x="245" y="6"/>
                        <a:pt x="263" y="16"/>
                        <a:pt x="284" y="24"/>
                      </a:cubicBezTo>
                      <a:cubicBezTo>
                        <a:pt x="316" y="56"/>
                        <a:pt x="303" y="120"/>
                        <a:pt x="284" y="160"/>
                      </a:cubicBezTo>
                      <a:cubicBezTo>
                        <a:pt x="232" y="268"/>
                        <a:pt x="151" y="363"/>
                        <a:pt x="119" y="480"/>
                      </a:cubicBezTo>
                      <a:cubicBezTo>
                        <a:pt x="127" y="510"/>
                        <a:pt x="147" y="537"/>
                        <a:pt x="166" y="563"/>
                      </a:cubicBezTo>
                      <a:cubicBezTo>
                        <a:pt x="182" y="627"/>
                        <a:pt x="185" y="627"/>
                        <a:pt x="154" y="735"/>
                      </a:cubicBezTo>
                      <a:cubicBezTo>
                        <a:pt x="149" y="751"/>
                        <a:pt x="129" y="758"/>
                        <a:pt x="119" y="771"/>
                      </a:cubicBezTo>
                      <a:cubicBezTo>
                        <a:pt x="82" y="813"/>
                        <a:pt x="46" y="858"/>
                        <a:pt x="0" y="889"/>
                      </a:cubicBezTo>
                      <a:cubicBezTo>
                        <a:pt x="7" y="1027"/>
                        <a:pt x="18" y="1104"/>
                        <a:pt x="18" y="1256"/>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46" name="Freeform 26"/>
                <p:cNvSpPr>
                  <a:spLocks noChangeArrowheads="1"/>
                </p:cNvSpPr>
                <p:nvPr/>
              </p:nvSpPr>
              <p:spPr bwMode="auto">
                <a:xfrm>
                  <a:off x="3820" y="2636"/>
                  <a:ext cx="270" cy="789"/>
                </a:xfrm>
                <a:custGeom>
                  <a:avLst/>
                  <a:gdLst>
                    <a:gd name="T0" fmla="*/ 5 w 270"/>
                    <a:gd name="T1" fmla="*/ 0 h 789"/>
                    <a:gd name="T2" fmla="*/ 59 w 270"/>
                    <a:gd name="T3" fmla="*/ 178 h 789"/>
                    <a:gd name="T4" fmla="*/ 124 w 270"/>
                    <a:gd name="T5" fmla="*/ 184 h 789"/>
                    <a:gd name="T6" fmla="*/ 243 w 270"/>
                    <a:gd name="T7" fmla="*/ 332 h 789"/>
                    <a:gd name="T8" fmla="*/ 266 w 270"/>
                    <a:gd name="T9" fmla="*/ 634 h 789"/>
                    <a:gd name="T10" fmla="*/ 266 w 270"/>
                    <a:gd name="T11" fmla="*/ 789 h 789"/>
                    <a:gd name="T12" fmla="*/ 0 60000 65536"/>
                    <a:gd name="T13" fmla="*/ 0 60000 65536"/>
                    <a:gd name="T14" fmla="*/ 0 60000 65536"/>
                    <a:gd name="T15" fmla="*/ 0 60000 65536"/>
                    <a:gd name="T16" fmla="*/ 0 60000 65536"/>
                    <a:gd name="T17" fmla="*/ 0 60000 65536"/>
                    <a:gd name="T18" fmla="*/ 0 w 270"/>
                    <a:gd name="T19" fmla="*/ 0 h 789"/>
                    <a:gd name="T20" fmla="*/ 270 w 270"/>
                    <a:gd name="T21" fmla="*/ 789 h 789"/>
                  </a:gdLst>
                  <a:ahLst/>
                  <a:cxnLst>
                    <a:cxn ang="T12">
                      <a:pos x="T0" y="T1"/>
                    </a:cxn>
                    <a:cxn ang="T13">
                      <a:pos x="T2" y="T3"/>
                    </a:cxn>
                    <a:cxn ang="T14">
                      <a:pos x="T4" y="T5"/>
                    </a:cxn>
                    <a:cxn ang="T15">
                      <a:pos x="T6" y="T7"/>
                    </a:cxn>
                    <a:cxn ang="T16">
                      <a:pos x="T8" y="T9"/>
                    </a:cxn>
                    <a:cxn ang="T17">
                      <a:pos x="T10" y="T11"/>
                    </a:cxn>
                  </a:cxnLst>
                  <a:rect l="T18" t="T19" r="T20" b="T21"/>
                  <a:pathLst>
                    <a:path w="270" h="789">
                      <a:moveTo>
                        <a:pt x="5" y="0"/>
                      </a:moveTo>
                      <a:cubicBezTo>
                        <a:pt x="9" y="35"/>
                        <a:pt x="0" y="163"/>
                        <a:pt x="59" y="178"/>
                      </a:cubicBezTo>
                      <a:cubicBezTo>
                        <a:pt x="80" y="183"/>
                        <a:pt x="102" y="182"/>
                        <a:pt x="124" y="184"/>
                      </a:cubicBezTo>
                      <a:cubicBezTo>
                        <a:pt x="160" y="196"/>
                        <a:pt x="214" y="295"/>
                        <a:pt x="243" y="332"/>
                      </a:cubicBezTo>
                      <a:cubicBezTo>
                        <a:pt x="250" y="429"/>
                        <a:pt x="242" y="543"/>
                        <a:pt x="266" y="634"/>
                      </a:cubicBezTo>
                      <a:cubicBezTo>
                        <a:pt x="270" y="704"/>
                        <a:pt x="266" y="724"/>
                        <a:pt x="266" y="789"/>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47" name="Freeform 27"/>
                <p:cNvSpPr>
                  <a:spLocks noChangeArrowheads="1"/>
                </p:cNvSpPr>
                <p:nvPr/>
              </p:nvSpPr>
              <p:spPr bwMode="auto">
                <a:xfrm>
                  <a:off x="3885" y="2097"/>
                  <a:ext cx="426" cy="1073"/>
                </a:xfrm>
                <a:custGeom>
                  <a:avLst/>
                  <a:gdLst>
                    <a:gd name="T0" fmla="*/ 53 w 426"/>
                    <a:gd name="T1" fmla="*/ 0 h 1073"/>
                    <a:gd name="T2" fmla="*/ 0 w 426"/>
                    <a:gd name="T3" fmla="*/ 190 h 1073"/>
                    <a:gd name="T4" fmla="*/ 118 w 426"/>
                    <a:gd name="T5" fmla="*/ 296 h 1073"/>
                    <a:gd name="T6" fmla="*/ 148 w 426"/>
                    <a:gd name="T7" fmla="*/ 320 h 1073"/>
                    <a:gd name="T8" fmla="*/ 195 w 426"/>
                    <a:gd name="T9" fmla="*/ 332 h 1073"/>
                    <a:gd name="T10" fmla="*/ 361 w 426"/>
                    <a:gd name="T11" fmla="*/ 456 h 1073"/>
                    <a:gd name="T12" fmla="*/ 379 w 426"/>
                    <a:gd name="T13" fmla="*/ 468 h 1073"/>
                    <a:gd name="T14" fmla="*/ 385 w 426"/>
                    <a:gd name="T15" fmla="*/ 498 h 1073"/>
                    <a:gd name="T16" fmla="*/ 403 w 426"/>
                    <a:gd name="T17" fmla="*/ 504 h 1073"/>
                    <a:gd name="T18" fmla="*/ 409 w 426"/>
                    <a:gd name="T19" fmla="*/ 599 h 1073"/>
                    <a:gd name="T20" fmla="*/ 426 w 426"/>
                    <a:gd name="T21" fmla="*/ 1073 h 10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6"/>
                    <a:gd name="T34" fmla="*/ 0 h 1073"/>
                    <a:gd name="T35" fmla="*/ 426 w 426"/>
                    <a:gd name="T36" fmla="*/ 1073 h 10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6" h="1073">
                      <a:moveTo>
                        <a:pt x="53" y="0"/>
                      </a:moveTo>
                      <a:cubicBezTo>
                        <a:pt x="12" y="154"/>
                        <a:pt x="31" y="91"/>
                        <a:pt x="0" y="190"/>
                      </a:cubicBezTo>
                      <a:cubicBezTo>
                        <a:pt x="11" y="245"/>
                        <a:pt x="73" y="268"/>
                        <a:pt x="118" y="296"/>
                      </a:cubicBezTo>
                      <a:cubicBezTo>
                        <a:pt x="128" y="302"/>
                        <a:pt x="136" y="314"/>
                        <a:pt x="148" y="320"/>
                      </a:cubicBezTo>
                      <a:cubicBezTo>
                        <a:pt x="162" y="326"/>
                        <a:pt x="195" y="332"/>
                        <a:pt x="195" y="332"/>
                      </a:cubicBezTo>
                      <a:cubicBezTo>
                        <a:pt x="255" y="392"/>
                        <a:pt x="208" y="347"/>
                        <a:pt x="361" y="456"/>
                      </a:cubicBezTo>
                      <a:cubicBezTo>
                        <a:pt x="366" y="460"/>
                        <a:pt x="379" y="468"/>
                        <a:pt x="379" y="468"/>
                      </a:cubicBezTo>
                      <a:cubicBezTo>
                        <a:pt x="381" y="478"/>
                        <a:pt x="379" y="489"/>
                        <a:pt x="385" y="498"/>
                      </a:cubicBezTo>
                      <a:cubicBezTo>
                        <a:pt x="388" y="503"/>
                        <a:pt x="401" y="497"/>
                        <a:pt x="403" y="504"/>
                      </a:cubicBezTo>
                      <a:cubicBezTo>
                        <a:pt x="410" y="534"/>
                        <a:pt x="407" y="567"/>
                        <a:pt x="409" y="599"/>
                      </a:cubicBezTo>
                      <a:cubicBezTo>
                        <a:pt x="412" y="761"/>
                        <a:pt x="426" y="910"/>
                        <a:pt x="426" y="1073"/>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nvGrpSpPr>
          <p:cNvPr id="106502" name="Group 28"/>
          <p:cNvGrpSpPr/>
          <p:nvPr/>
        </p:nvGrpSpPr>
        <p:grpSpPr bwMode="auto">
          <a:xfrm>
            <a:off x="2813050" y="2116138"/>
            <a:ext cx="5713413" cy="4575175"/>
            <a:chOff x="1820" y="1238"/>
            <a:chExt cx="3599" cy="2882"/>
          </a:xfrm>
        </p:grpSpPr>
        <p:grpSp>
          <p:nvGrpSpPr>
            <p:cNvPr id="106528" name="Group 29"/>
            <p:cNvGrpSpPr/>
            <p:nvPr/>
          </p:nvGrpSpPr>
          <p:grpSpPr bwMode="auto">
            <a:xfrm>
              <a:off x="1820" y="1359"/>
              <a:ext cx="1843" cy="2761"/>
              <a:chOff x="1958" y="1221"/>
              <a:chExt cx="1843" cy="2761"/>
            </a:xfrm>
          </p:grpSpPr>
          <p:sp>
            <p:nvSpPr>
              <p:cNvPr id="106534" name="Oval 30"/>
              <p:cNvSpPr>
                <a:spLocks noChangeArrowheads="1"/>
              </p:cNvSpPr>
              <p:nvPr/>
            </p:nvSpPr>
            <p:spPr bwMode="auto">
              <a:xfrm>
                <a:off x="1958" y="3004"/>
                <a:ext cx="1843" cy="97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grpSp>
            <p:nvGrpSpPr>
              <p:cNvPr id="106535" name="Group 31"/>
              <p:cNvGrpSpPr/>
              <p:nvPr/>
            </p:nvGrpSpPr>
            <p:grpSpPr bwMode="auto">
              <a:xfrm>
                <a:off x="2590" y="1221"/>
                <a:ext cx="660" cy="2423"/>
                <a:chOff x="2590" y="1221"/>
                <a:chExt cx="660" cy="2423"/>
              </a:xfrm>
            </p:grpSpPr>
            <p:sp>
              <p:nvSpPr>
                <p:cNvPr id="106536" name="Oval 32"/>
                <p:cNvSpPr>
                  <a:spLocks noChangeArrowheads="1"/>
                </p:cNvSpPr>
                <p:nvPr/>
              </p:nvSpPr>
              <p:spPr bwMode="auto">
                <a:xfrm>
                  <a:off x="2820" y="1221"/>
                  <a:ext cx="107" cy="77"/>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sp>
              <p:nvSpPr>
                <p:cNvPr id="106537" name="Freeform 33"/>
                <p:cNvSpPr>
                  <a:spLocks noChangeArrowheads="1"/>
                </p:cNvSpPr>
                <p:nvPr/>
              </p:nvSpPr>
              <p:spPr bwMode="auto">
                <a:xfrm>
                  <a:off x="2590" y="1256"/>
                  <a:ext cx="660" cy="2388"/>
                </a:xfrm>
                <a:custGeom>
                  <a:avLst/>
                  <a:gdLst>
                    <a:gd name="T0" fmla="*/ 284 w 660"/>
                    <a:gd name="T1" fmla="*/ 0 h 2288"/>
                    <a:gd name="T2" fmla="*/ 266 w 660"/>
                    <a:gd name="T3" fmla="*/ 226 h 2288"/>
                    <a:gd name="T4" fmla="*/ 142 w 660"/>
                    <a:gd name="T5" fmla="*/ 367 h 2288"/>
                    <a:gd name="T6" fmla="*/ 94 w 660"/>
                    <a:gd name="T7" fmla="*/ 452 h 2288"/>
                    <a:gd name="T8" fmla="*/ 47 w 660"/>
                    <a:gd name="T9" fmla="*/ 542 h 2288"/>
                    <a:gd name="T10" fmla="*/ 17 w 660"/>
                    <a:gd name="T11" fmla="*/ 625 h 2288"/>
                    <a:gd name="T12" fmla="*/ 0 w 660"/>
                    <a:gd name="T13" fmla="*/ 821 h 2288"/>
                    <a:gd name="T14" fmla="*/ 23 w 660"/>
                    <a:gd name="T15" fmla="*/ 916 h 2288"/>
                    <a:gd name="T16" fmla="*/ 59 w 660"/>
                    <a:gd name="T17" fmla="*/ 942 h 2288"/>
                    <a:gd name="T18" fmla="*/ 77 w 660"/>
                    <a:gd name="T19" fmla="*/ 952 h 2288"/>
                    <a:gd name="T20" fmla="*/ 249 w 660"/>
                    <a:gd name="T21" fmla="*/ 970 h 2288"/>
                    <a:gd name="T22" fmla="*/ 320 w 660"/>
                    <a:gd name="T23" fmla="*/ 994 h 2288"/>
                    <a:gd name="T24" fmla="*/ 355 w 660"/>
                    <a:gd name="T25" fmla="*/ 1012 h 2288"/>
                    <a:gd name="T26" fmla="*/ 361 w 660"/>
                    <a:gd name="T27" fmla="*/ 1327 h 2288"/>
                    <a:gd name="T28" fmla="*/ 367 w 660"/>
                    <a:gd name="T29" fmla="*/ 1511 h 2288"/>
                    <a:gd name="T30" fmla="*/ 373 w 660"/>
                    <a:gd name="T31" fmla="*/ 1767 h 2288"/>
                    <a:gd name="T32" fmla="*/ 450 w 660"/>
                    <a:gd name="T33" fmla="*/ 1784 h 2288"/>
                    <a:gd name="T34" fmla="*/ 486 w 660"/>
                    <a:gd name="T35" fmla="*/ 1792 h 2288"/>
                    <a:gd name="T36" fmla="*/ 521 w 660"/>
                    <a:gd name="T37" fmla="*/ 1813 h 2288"/>
                    <a:gd name="T38" fmla="*/ 586 w 660"/>
                    <a:gd name="T39" fmla="*/ 1928 h 2288"/>
                    <a:gd name="T40" fmla="*/ 616 w 660"/>
                    <a:gd name="T41" fmla="*/ 2029 h 2288"/>
                    <a:gd name="T42" fmla="*/ 634 w 660"/>
                    <a:gd name="T43" fmla="*/ 2221 h 2288"/>
                    <a:gd name="T44" fmla="*/ 640 w 660"/>
                    <a:gd name="T45" fmla="*/ 2632 h 2288"/>
                    <a:gd name="T46" fmla="*/ 616 w 660"/>
                    <a:gd name="T47" fmla="*/ 2869 h 2288"/>
                    <a:gd name="T48" fmla="*/ 302 w 660"/>
                    <a:gd name="T49" fmla="*/ 2881 h 2288"/>
                    <a:gd name="T50" fmla="*/ 189 w 660"/>
                    <a:gd name="T51" fmla="*/ 2922 h 2288"/>
                    <a:gd name="T52" fmla="*/ 142 w 660"/>
                    <a:gd name="T53" fmla="*/ 2990 h 2288"/>
                    <a:gd name="T54" fmla="*/ 106 w 660"/>
                    <a:gd name="T55" fmla="*/ 3161 h 2288"/>
                    <a:gd name="T56" fmla="*/ 41 w 660"/>
                    <a:gd name="T57" fmla="*/ 3454 h 2288"/>
                    <a:gd name="T58" fmla="*/ 23 w 660"/>
                    <a:gd name="T59" fmla="*/ 4014 h 2288"/>
                    <a:gd name="T60" fmla="*/ 29 w 660"/>
                    <a:gd name="T61" fmla="*/ 4164 h 228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60"/>
                    <a:gd name="T94" fmla="*/ 0 h 2288"/>
                    <a:gd name="T95" fmla="*/ 660 w 660"/>
                    <a:gd name="T96" fmla="*/ 2288 h 228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60" h="2288">
                      <a:moveTo>
                        <a:pt x="284" y="0"/>
                      </a:moveTo>
                      <a:cubicBezTo>
                        <a:pt x="281" y="34"/>
                        <a:pt x="283" y="89"/>
                        <a:pt x="266" y="125"/>
                      </a:cubicBezTo>
                      <a:cubicBezTo>
                        <a:pt x="240" y="176"/>
                        <a:pt x="182" y="173"/>
                        <a:pt x="142" y="202"/>
                      </a:cubicBezTo>
                      <a:cubicBezTo>
                        <a:pt x="122" y="216"/>
                        <a:pt x="114" y="235"/>
                        <a:pt x="94" y="249"/>
                      </a:cubicBezTo>
                      <a:cubicBezTo>
                        <a:pt x="81" y="269"/>
                        <a:pt x="64" y="279"/>
                        <a:pt x="47" y="297"/>
                      </a:cubicBezTo>
                      <a:cubicBezTo>
                        <a:pt x="39" y="319"/>
                        <a:pt x="24" y="321"/>
                        <a:pt x="17" y="344"/>
                      </a:cubicBezTo>
                      <a:cubicBezTo>
                        <a:pt x="13" y="380"/>
                        <a:pt x="11" y="415"/>
                        <a:pt x="0" y="451"/>
                      </a:cubicBezTo>
                      <a:cubicBezTo>
                        <a:pt x="4" y="474"/>
                        <a:pt x="0" y="491"/>
                        <a:pt x="23" y="504"/>
                      </a:cubicBezTo>
                      <a:cubicBezTo>
                        <a:pt x="34" y="510"/>
                        <a:pt x="47" y="512"/>
                        <a:pt x="59" y="516"/>
                      </a:cubicBezTo>
                      <a:cubicBezTo>
                        <a:pt x="65" y="518"/>
                        <a:pt x="77" y="522"/>
                        <a:pt x="77" y="522"/>
                      </a:cubicBezTo>
                      <a:cubicBezTo>
                        <a:pt x="179" y="515"/>
                        <a:pt x="164" y="518"/>
                        <a:pt x="249" y="534"/>
                      </a:cubicBezTo>
                      <a:cubicBezTo>
                        <a:pt x="275" y="538"/>
                        <a:pt x="295" y="537"/>
                        <a:pt x="320" y="545"/>
                      </a:cubicBezTo>
                      <a:cubicBezTo>
                        <a:pt x="331" y="548"/>
                        <a:pt x="355" y="557"/>
                        <a:pt x="355" y="557"/>
                      </a:cubicBezTo>
                      <a:cubicBezTo>
                        <a:pt x="381" y="636"/>
                        <a:pt x="367" y="580"/>
                        <a:pt x="361" y="729"/>
                      </a:cubicBezTo>
                      <a:cubicBezTo>
                        <a:pt x="363" y="762"/>
                        <a:pt x="365" y="796"/>
                        <a:pt x="367" y="830"/>
                      </a:cubicBezTo>
                      <a:cubicBezTo>
                        <a:pt x="369" y="877"/>
                        <a:pt x="349" y="930"/>
                        <a:pt x="373" y="972"/>
                      </a:cubicBezTo>
                      <a:cubicBezTo>
                        <a:pt x="385" y="994"/>
                        <a:pt x="424" y="976"/>
                        <a:pt x="450" y="978"/>
                      </a:cubicBezTo>
                      <a:cubicBezTo>
                        <a:pt x="462" y="980"/>
                        <a:pt x="474" y="981"/>
                        <a:pt x="486" y="984"/>
                      </a:cubicBezTo>
                      <a:cubicBezTo>
                        <a:pt x="497" y="987"/>
                        <a:pt x="521" y="996"/>
                        <a:pt x="521" y="996"/>
                      </a:cubicBezTo>
                      <a:cubicBezTo>
                        <a:pt x="538" y="1022"/>
                        <a:pt x="560" y="1042"/>
                        <a:pt x="586" y="1061"/>
                      </a:cubicBezTo>
                      <a:cubicBezTo>
                        <a:pt x="592" y="1080"/>
                        <a:pt x="616" y="1114"/>
                        <a:pt x="616" y="1114"/>
                      </a:cubicBezTo>
                      <a:cubicBezTo>
                        <a:pt x="624" y="1149"/>
                        <a:pt x="625" y="1185"/>
                        <a:pt x="634" y="1221"/>
                      </a:cubicBezTo>
                      <a:cubicBezTo>
                        <a:pt x="641" y="1297"/>
                        <a:pt x="644" y="1368"/>
                        <a:pt x="640" y="1446"/>
                      </a:cubicBezTo>
                      <a:cubicBezTo>
                        <a:pt x="637" y="1490"/>
                        <a:pt x="660" y="1574"/>
                        <a:pt x="616" y="1577"/>
                      </a:cubicBezTo>
                      <a:cubicBezTo>
                        <a:pt x="511" y="1582"/>
                        <a:pt x="406" y="1581"/>
                        <a:pt x="302" y="1583"/>
                      </a:cubicBezTo>
                      <a:cubicBezTo>
                        <a:pt x="265" y="1593"/>
                        <a:pt x="226" y="1600"/>
                        <a:pt x="189" y="1606"/>
                      </a:cubicBezTo>
                      <a:cubicBezTo>
                        <a:pt x="165" y="1613"/>
                        <a:pt x="162" y="1628"/>
                        <a:pt x="142" y="1642"/>
                      </a:cubicBezTo>
                      <a:cubicBezTo>
                        <a:pt x="121" y="1672"/>
                        <a:pt x="122" y="1705"/>
                        <a:pt x="106" y="1737"/>
                      </a:cubicBezTo>
                      <a:cubicBezTo>
                        <a:pt x="78" y="1789"/>
                        <a:pt x="59" y="1840"/>
                        <a:pt x="41" y="1897"/>
                      </a:cubicBezTo>
                      <a:cubicBezTo>
                        <a:pt x="37" y="1986"/>
                        <a:pt x="45" y="2114"/>
                        <a:pt x="23" y="2205"/>
                      </a:cubicBezTo>
                      <a:cubicBezTo>
                        <a:pt x="29" y="2283"/>
                        <a:pt x="29" y="2256"/>
                        <a:pt x="29" y="2288"/>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06529" name="Text Box 34"/>
            <p:cNvSpPr txBox="1">
              <a:spLocks noChangeArrowheads="1"/>
            </p:cNvSpPr>
            <p:nvPr/>
          </p:nvSpPr>
          <p:spPr bwMode="auto">
            <a:xfrm>
              <a:off x="4151" y="1238"/>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r>
                <a:rPr lang="en-US" altLang="zh-CN" sz="2400" b="0">
                  <a:latin typeface="Century Gothic" panose="020B0502020202020204" pitchFamily="34" charset="0"/>
                </a:rPr>
                <a:t>Origin of Life</a:t>
              </a:r>
              <a:endParaRPr lang="en-US" altLang="zh-CN" sz="2400" b="0">
                <a:latin typeface="Century Gothic" panose="020B0502020202020204" pitchFamily="34" charset="0"/>
              </a:endParaRPr>
            </a:p>
          </p:txBody>
        </p:sp>
        <p:sp>
          <p:nvSpPr>
            <p:cNvPr id="106530" name="Line 35"/>
            <p:cNvSpPr>
              <a:spLocks noChangeShapeType="1"/>
            </p:cNvSpPr>
            <p:nvPr/>
          </p:nvSpPr>
          <p:spPr bwMode="auto">
            <a:xfrm flipH="1">
              <a:off x="2855" y="1395"/>
              <a:ext cx="1303" cy="0"/>
            </a:xfrm>
            <a:prstGeom prst="line">
              <a:avLst/>
            </a:prstGeom>
            <a:noFill/>
            <a:ln w="1905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06531" name="Text Box 36"/>
            <p:cNvSpPr txBox="1">
              <a:spLocks noChangeArrowheads="1"/>
            </p:cNvSpPr>
            <p:nvPr/>
          </p:nvSpPr>
          <p:spPr bwMode="auto">
            <a:xfrm>
              <a:off x="4151" y="3484"/>
              <a:ext cx="6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r>
                <a:rPr lang="en-US" altLang="zh-CN" sz="2400" b="0">
                  <a:latin typeface="Century Gothic" panose="020B0502020202020204" pitchFamily="34" charset="0"/>
                </a:rPr>
                <a:t>Today</a:t>
              </a:r>
              <a:endParaRPr lang="en-US" altLang="zh-CN" sz="2400" b="0">
                <a:latin typeface="Lucida Bright" panose="02040602050505020304" pitchFamily="18" charset="0"/>
              </a:endParaRPr>
            </a:p>
          </p:txBody>
        </p:sp>
        <p:sp>
          <p:nvSpPr>
            <p:cNvPr id="106532" name="Line 37"/>
            <p:cNvSpPr>
              <a:spLocks noChangeShapeType="1"/>
            </p:cNvSpPr>
            <p:nvPr/>
          </p:nvSpPr>
          <p:spPr bwMode="auto">
            <a:xfrm flipH="1">
              <a:off x="3726" y="3632"/>
              <a:ext cx="438" cy="0"/>
            </a:xfrm>
            <a:prstGeom prst="line">
              <a:avLst/>
            </a:prstGeom>
            <a:noFill/>
            <a:ln w="1905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06533" name="Line 38"/>
            <p:cNvSpPr>
              <a:spLocks noChangeShapeType="1"/>
            </p:cNvSpPr>
            <p:nvPr/>
          </p:nvSpPr>
          <p:spPr bwMode="auto">
            <a:xfrm>
              <a:off x="4478" y="1566"/>
              <a:ext cx="0" cy="192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39"/>
          <p:cNvGrpSpPr/>
          <p:nvPr/>
        </p:nvGrpSpPr>
        <p:grpSpPr bwMode="auto">
          <a:xfrm>
            <a:off x="3910013" y="838200"/>
            <a:ext cx="1196975" cy="5251450"/>
            <a:chOff x="2451" y="433"/>
            <a:chExt cx="754" cy="3308"/>
          </a:xfrm>
        </p:grpSpPr>
        <p:sp>
          <p:nvSpPr>
            <p:cNvPr id="106526" name="Freeform 40"/>
            <p:cNvSpPr>
              <a:spLocks noChangeArrowheads="1"/>
            </p:cNvSpPr>
            <p:nvPr/>
          </p:nvSpPr>
          <p:spPr bwMode="auto">
            <a:xfrm>
              <a:off x="2641" y="2414"/>
              <a:ext cx="564" cy="1327"/>
            </a:xfrm>
            <a:custGeom>
              <a:avLst/>
              <a:gdLst>
                <a:gd name="T0" fmla="*/ 196 w 564"/>
                <a:gd name="T1" fmla="*/ 0 h 1327"/>
                <a:gd name="T2" fmla="*/ 285 w 564"/>
                <a:gd name="T3" fmla="*/ 5 h 1327"/>
                <a:gd name="T4" fmla="*/ 380 w 564"/>
                <a:gd name="T5" fmla="*/ 29 h 1327"/>
                <a:gd name="T6" fmla="*/ 451 w 564"/>
                <a:gd name="T7" fmla="*/ 47 h 1327"/>
                <a:gd name="T8" fmla="*/ 534 w 564"/>
                <a:gd name="T9" fmla="*/ 189 h 1327"/>
                <a:gd name="T10" fmla="*/ 551 w 564"/>
                <a:gd name="T11" fmla="*/ 337 h 1327"/>
                <a:gd name="T12" fmla="*/ 551 w 564"/>
                <a:gd name="T13" fmla="*/ 640 h 1327"/>
                <a:gd name="T14" fmla="*/ 391 w 564"/>
                <a:gd name="T15" fmla="*/ 717 h 1327"/>
                <a:gd name="T16" fmla="*/ 54 w 564"/>
                <a:gd name="T17" fmla="*/ 740 h 1327"/>
                <a:gd name="T18" fmla="*/ 12 w 564"/>
                <a:gd name="T19" fmla="*/ 888 h 1327"/>
                <a:gd name="T20" fmla="*/ 0 w 564"/>
                <a:gd name="T21" fmla="*/ 1025 h 1327"/>
                <a:gd name="T22" fmla="*/ 6 w 564"/>
                <a:gd name="T23" fmla="*/ 1327 h 13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64"/>
                <a:gd name="T37" fmla="*/ 0 h 1327"/>
                <a:gd name="T38" fmla="*/ 564 w 564"/>
                <a:gd name="T39" fmla="*/ 1327 h 13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64" h="1327">
                  <a:moveTo>
                    <a:pt x="196" y="0"/>
                  </a:moveTo>
                  <a:cubicBezTo>
                    <a:pt x="225" y="1"/>
                    <a:pt x="255" y="0"/>
                    <a:pt x="285" y="5"/>
                  </a:cubicBezTo>
                  <a:cubicBezTo>
                    <a:pt x="316" y="9"/>
                    <a:pt x="347" y="24"/>
                    <a:pt x="380" y="29"/>
                  </a:cubicBezTo>
                  <a:cubicBezTo>
                    <a:pt x="403" y="37"/>
                    <a:pt x="426" y="42"/>
                    <a:pt x="451" y="47"/>
                  </a:cubicBezTo>
                  <a:cubicBezTo>
                    <a:pt x="505" y="85"/>
                    <a:pt x="501" y="139"/>
                    <a:pt x="534" y="189"/>
                  </a:cubicBezTo>
                  <a:cubicBezTo>
                    <a:pt x="537" y="240"/>
                    <a:pt x="540" y="287"/>
                    <a:pt x="551" y="337"/>
                  </a:cubicBezTo>
                  <a:cubicBezTo>
                    <a:pt x="553" y="396"/>
                    <a:pt x="564" y="579"/>
                    <a:pt x="551" y="640"/>
                  </a:cubicBezTo>
                  <a:cubicBezTo>
                    <a:pt x="542" y="677"/>
                    <a:pt x="423" y="710"/>
                    <a:pt x="391" y="717"/>
                  </a:cubicBezTo>
                  <a:cubicBezTo>
                    <a:pt x="276" y="710"/>
                    <a:pt x="162" y="701"/>
                    <a:pt x="54" y="740"/>
                  </a:cubicBezTo>
                  <a:cubicBezTo>
                    <a:pt x="18" y="775"/>
                    <a:pt x="16" y="839"/>
                    <a:pt x="12" y="888"/>
                  </a:cubicBezTo>
                  <a:cubicBezTo>
                    <a:pt x="7" y="933"/>
                    <a:pt x="0" y="1025"/>
                    <a:pt x="0" y="1025"/>
                  </a:cubicBezTo>
                  <a:cubicBezTo>
                    <a:pt x="6" y="1267"/>
                    <a:pt x="6" y="1166"/>
                    <a:pt x="6" y="1327"/>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27" name="Rectangle 41"/>
            <p:cNvSpPr>
              <a:spLocks noChangeArrowheads="1"/>
            </p:cNvSpPr>
            <p:nvPr/>
          </p:nvSpPr>
          <p:spPr bwMode="auto">
            <a:xfrm>
              <a:off x="2451" y="433"/>
              <a:ext cx="1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endParaRPr lang="zh-CN" altLang="en-US" sz="3200" b="0">
                <a:latin typeface="Century Gothic" panose="020B0502020202020204" pitchFamily="34" charset="0"/>
              </a:endParaRPr>
            </a:p>
          </p:txBody>
        </p:sp>
      </p:grpSp>
      <p:sp>
        <p:nvSpPr>
          <p:cNvPr id="106504" name="Rectangle 42"/>
          <p:cNvSpPr>
            <a:spLocks noChangeArrowheads="1"/>
          </p:cNvSpPr>
          <p:nvPr/>
        </p:nvSpPr>
        <p:spPr bwMode="auto">
          <a:xfrm>
            <a:off x="762000" y="873125"/>
            <a:ext cx="860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r>
              <a:rPr lang="en-US" altLang="zh-CN" b="0">
                <a:latin typeface="Century Gothic" panose="020B0502020202020204" pitchFamily="34" charset="0"/>
              </a:rPr>
              <a:t>Life,</a:t>
            </a:r>
            <a:endParaRPr lang="en-US" altLang="zh-CN" b="0">
              <a:latin typeface="Century Gothic" panose="020B0502020202020204" pitchFamily="34" charset="0"/>
            </a:endParaRPr>
          </a:p>
        </p:txBody>
      </p:sp>
      <p:grpSp>
        <p:nvGrpSpPr>
          <p:cNvPr id="12" name="Group 43"/>
          <p:cNvGrpSpPr/>
          <p:nvPr/>
        </p:nvGrpSpPr>
        <p:grpSpPr bwMode="auto">
          <a:xfrm>
            <a:off x="2133600" y="873125"/>
            <a:ext cx="5067300" cy="4699000"/>
            <a:chOff x="1414" y="703"/>
            <a:chExt cx="3192" cy="2960"/>
          </a:xfrm>
        </p:grpSpPr>
        <p:sp>
          <p:nvSpPr>
            <p:cNvPr id="106516" name="Text Box 44"/>
            <p:cNvSpPr txBox="1">
              <a:spLocks noChangeArrowheads="1"/>
            </p:cNvSpPr>
            <p:nvPr/>
          </p:nvSpPr>
          <p:spPr bwMode="auto">
            <a:xfrm>
              <a:off x="2100" y="703"/>
              <a:ext cx="25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r>
                <a:rPr lang="en-US" altLang="zh-CN" b="0">
                  <a:latin typeface="Century Gothic" panose="020B0502020202020204" pitchFamily="34" charset="0"/>
                </a:rPr>
                <a:t>and might have been</a:t>
              </a:r>
              <a:endParaRPr lang="en-US" altLang="zh-CN" b="0">
                <a:latin typeface="Abadi MT Condensed Extra Bold" pitchFamily="6" charset="0"/>
              </a:endParaRPr>
            </a:p>
          </p:txBody>
        </p:sp>
        <p:grpSp>
          <p:nvGrpSpPr>
            <p:cNvPr id="106517" name="Group 45"/>
            <p:cNvGrpSpPr/>
            <p:nvPr/>
          </p:nvGrpSpPr>
          <p:grpSpPr bwMode="auto">
            <a:xfrm>
              <a:off x="1414" y="1423"/>
              <a:ext cx="1850" cy="2240"/>
              <a:chOff x="1552" y="1037"/>
              <a:chExt cx="1850" cy="2240"/>
            </a:xfrm>
          </p:grpSpPr>
          <p:sp>
            <p:nvSpPr>
              <p:cNvPr id="106518" name="Oval 46"/>
              <p:cNvSpPr>
                <a:spLocks noChangeArrowheads="1"/>
              </p:cNvSpPr>
              <p:nvPr/>
            </p:nvSpPr>
            <p:spPr bwMode="auto">
              <a:xfrm>
                <a:off x="2359" y="1037"/>
                <a:ext cx="1043" cy="456"/>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grpSp>
            <p:nvGrpSpPr>
              <p:cNvPr id="106519" name="Group 47"/>
              <p:cNvGrpSpPr/>
              <p:nvPr/>
            </p:nvGrpSpPr>
            <p:grpSpPr bwMode="auto">
              <a:xfrm>
                <a:off x="1552" y="1167"/>
                <a:ext cx="1020" cy="2110"/>
                <a:chOff x="1552" y="1167"/>
                <a:chExt cx="1020" cy="2110"/>
              </a:xfrm>
            </p:grpSpPr>
            <p:sp>
              <p:nvSpPr>
                <p:cNvPr id="106520" name="Oval 48"/>
                <p:cNvSpPr>
                  <a:spLocks noChangeArrowheads="1"/>
                </p:cNvSpPr>
                <p:nvPr/>
              </p:nvSpPr>
              <p:spPr bwMode="auto">
                <a:xfrm>
                  <a:off x="2394" y="1167"/>
                  <a:ext cx="107" cy="77"/>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sp>
              <p:nvSpPr>
                <p:cNvPr id="106521" name="Freeform 49"/>
                <p:cNvSpPr>
                  <a:spLocks noChangeArrowheads="1"/>
                </p:cNvSpPr>
                <p:nvPr/>
              </p:nvSpPr>
              <p:spPr bwMode="auto">
                <a:xfrm>
                  <a:off x="1552" y="1174"/>
                  <a:ext cx="885" cy="2103"/>
                </a:xfrm>
                <a:custGeom>
                  <a:avLst/>
                  <a:gdLst>
                    <a:gd name="T0" fmla="*/ 884 w 885"/>
                    <a:gd name="T1" fmla="*/ 15 h 2210"/>
                    <a:gd name="T2" fmla="*/ 872 w 885"/>
                    <a:gd name="T3" fmla="*/ 157 h 2210"/>
                    <a:gd name="T4" fmla="*/ 836 w 885"/>
                    <a:gd name="T5" fmla="*/ 219 h 2210"/>
                    <a:gd name="T6" fmla="*/ 635 w 885"/>
                    <a:gd name="T7" fmla="*/ 243 h 2210"/>
                    <a:gd name="T8" fmla="*/ 564 w 885"/>
                    <a:gd name="T9" fmla="*/ 252 h 2210"/>
                    <a:gd name="T10" fmla="*/ 481 w 885"/>
                    <a:gd name="T11" fmla="*/ 266 h 2210"/>
                    <a:gd name="T12" fmla="*/ 439 w 885"/>
                    <a:gd name="T13" fmla="*/ 314 h 2210"/>
                    <a:gd name="T14" fmla="*/ 469 w 885"/>
                    <a:gd name="T15" fmla="*/ 379 h 2210"/>
                    <a:gd name="T16" fmla="*/ 522 w 885"/>
                    <a:gd name="T17" fmla="*/ 383 h 2210"/>
                    <a:gd name="T18" fmla="*/ 516 w 885"/>
                    <a:gd name="T19" fmla="*/ 437 h 2210"/>
                    <a:gd name="T20" fmla="*/ 534 w 885"/>
                    <a:gd name="T21" fmla="*/ 482 h 2210"/>
                    <a:gd name="T22" fmla="*/ 558 w 885"/>
                    <a:gd name="T23" fmla="*/ 514 h 2210"/>
                    <a:gd name="T24" fmla="*/ 564 w 885"/>
                    <a:gd name="T25" fmla="*/ 522 h 2210"/>
                    <a:gd name="T26" fmla="*/ 564 w 885"/>
                    <a:gd name="T27" fmla="*/ 633 h 2210"/>
                    <a:gd name="T28" fmla="*/ 546 w 885"/>
                    <a:gd name="T29" fmla="*/ 698 h 2210"/>
                    <a:gd name="T30" fmla="*/ 332 w 885"/>
                    <a:gd name="T31" fmla="*/ 757 h 2210"/>
                    <a:gd name="T32" fmla="*/ 220 w 885"/>
                    <a:gd name="T33" fmla="*/ 790 h 2210"/>
                    <a:gd name="T34" fmla="*/ 84 w 885"/>
                    <a:gd name="T35" fmla="*/ 810 h 2210"/>
                    <a:gd name="T36" fmla="*/ 30 w 885"/>
                    <a:gd name="T37" fmla="*/ 820 h 2210"/>
                    <a:gd name="T38" fmla="*/ 7 w 885"/>
                    <a:gd name="T39" fmla="*/ 934 h 2210"/>
                    <a:gd name="T40" fmla="*/ 12 w 885"/>
                    <a:gd name="T41" fmla="*/ 1104 h 22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85"/>
                    <a:gd name="T64" fmla="*/ 0 h 2210"/>
                    <a:gd name="T65" fmla="*/ 885 w 885"/>
                    <a:gd name="T66" fmla="*/ 2210 h 22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85" h="2210">
                      <a:moveTo>
                        <a:pt x="884" y="29"/>
                      </a:moveTo>
                      <a:cubicBezTo>
                        <a:pt x="868" y="180"/>
                        <a:pt x="885" y="0"/>
                        <a:pt x="872" y="313"/>
                      </a:cubicBezTo>
                      <a:cubicBezTo>
                        <a:pt x="870" y="343"/>
                        <a:pt x="865" y="413"/>
                        <a:pt x="836" y="438"/>
                      </a:cubicBezTo>
                      <a:cubicBezTo>
                        <a:pt x="801" y="466"/>
                        <a:pt x="684" y="478"/>
                        <a:pt x="635" y="485"/>
                      </a:cubicBezTo>
                      <a:cubicBezTo>
                        <a:pt x="585" y="501"/>
                        <a:pt x="663" y="476"/>
                        <a:pt x="564" y="503"/>
                      </a:cubicBezTo>
                      <a:cubicBezTo>
                        <a:pt x="532" y="511"/>
                        <a:pt x="512" y="526"/>
                        <a:pt x="481" y="533"/>
                      </a:cubicBezTo>
                      <a:cubicBezTo>
                        <a:pt x="453" y="566"/>
                        <a:pt x="446" y="591"/>
                        <a:pt x="439" y="633"/>
                      </a:cubicBezTo>
                      <a:cubicBezTo>
                        <a:pt x="440" y="651"/>
                        <a:pt x="431" y="741"/>
                        <a:pt x="469" y="758"/>
                      </a:cubicBezTo>
                      <a:cubicBezTo>
                        <a:pt x="485" y="765"/>
                        <a:pt x="504" y="764"/>
                        <a:pt x="522" y="770"/>
                      </a:cubicBezTo>
                      <a:cubicBezTo>
                        <a:pt x="545" y="803"/>
                        <a:pt x="539" y="843"/>
                        <a:pt x="516" y="876"/>
                      </a:cubicBezTo>
                      <a:cubicBezTo>
                        <a:pt x="522" y="905"/>
                        <a:pt x="526" y="935"/>
                        <a:pt x="534" y="965"/>
                      </a:cubicBezTo>
                      <a:cubicBezTo>
                        <a:pt x="540" y="987"/>
                        <a:pt x="550" y="1008"/>
                        <a:pt x="558" y="1030"/>
                      </a:cubicBezTo>
                      <a:cubicBezTo>
                        <a:pt x="560" y="1035"/>
                        <a:pt x="564" y="1048"/>
                        <a:pt x="564" y="1048"/>
                      </a:cubicBezTo>
                      <a:cubicBezTo>
                        <a:pt x="547" y="1196"/>
                        <a:pt x="570" y="963"/>
                        <a:pt x="564" y="1267"/>
                      </a:cubicBezTo>
                      <a:cubicBezTo>
                        <a:pt x="563" y="1311"/>
                        <a:pt x="577" y="1367"/>
                        <a:pt x="546" y="1398"/>
                      </a:cubicBezTo>
                      <a:cubicBezTo>
                        <a:pt x="489" y="1453"/>
                        <a:pt x="400" y="1479"/>
                        <a:pt x="332" y="1516"/>
                      </a:cubicBezTo>
                      <a:cubicBezTo>
                        <a:pt x="293" y="1536"/>
                        <a:pt x="259" y="1564"/>
                        <a:pt x="220" y="1582"/>
                      </a:cubicBezTo>
                      <a:cubicBezTo>
                        <a:pt x="176" y="1600"/>
                        <a:pt x="129" y="1608"/>
                        <a:pt x="84" y="1623"/>
                      </a:cubicBezTo>
                      <a:cubicBezTo>
                        <a:pt x="65" y="1628"/>
                        <a:pt x="30" y="1641"/>
                        <a:pt x="30" y="1641"/>
                      </a:cubicBezTo>
                      <a:cubicBezTo>
                        <a:pt x="22" y="1717"/>
                        <a:pt x="22" y="1797"/>
                        <a:pt x="7" y="1872"/>
                      </a:cubicBezTo>
                      <a:cubicBezTo>
                        <a:pt x="0" y="1985"/>
                        <a:pt x="12" y="2097"/>
                        <a:pt x="12" y="221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22" name="Freeform 50"/>
                <p:cNvSpPr>
                  <a:spLocks noChangeArrowheads="1"/>
                </p:cNvSpPr>
                <p:nvPr/>
              </p:nvSpPr>
              <p:spPr bwMode="auto">
                <a:xfrm>
                  <a:off x="1938" y="1629"/>
                  <a:ext cx="492" cy="1595"/>
                </a:xfrm>
                <a:custGeom>
                  <a:avLst/>
                  <a:gdLst>
                    <a:gd name="T0" fmla="*/ 332 w 492"/>
                    <a:gd name="T1" fmla="*/ 1 h 1595"/>
                    <a:gd name="T2" fmla="*/ 296 w 492"/>
                    <a:gd name="T3" fmla="*/ 6 h 1595"/>
                    <a:gd name="T4" fmla="*/ 302 w 492"/>
                    <a:gd name="T5" fmla="*/ 125 h 1595"/>
                    <a:gd name="T6" fmla="*/ 320 w 492"/>
                    <a:gd name="T7" fmla="*/ 208 h 1595"/>
                    <a:gd name="T8" fmla="*/ 379 w 492"/>
                    <a:gd name="T9" fmla="*/ 226 h 1595"/>
                    <a:gd name="T10" fmla="*/ 438 w 492"/>
                    <a:gd name="T11" fmla="*/ 238 h 1595"/>
                    <a:gd name="T12" fmla="*/ 444 w 492"/>
                    <a:gd name="T13" fmla="*/ 475 h 1595"/>
                    <a:gd name="T14" fmla="*/ 432 w 492"/>
                    <a:gd name="T15" fmla="*/ 694 h 1595"/>
                    <a:gd name="T16" fmla="*/ 426 w 492"/>
                    <a:gd name="T17" fmla="*/ 795 h 1595"/>
                    <a:gd name="T18" fmla="*/ 421 w 492"/>
                    <a:gd name="T19" fmla="*/ 836 h 1595"/>
                    <a:gd name="T20" fmla="*/ 314 w 492"/>
                    <a:gd name="T21" fmla="*/ 895 h 1595"/>
                    <a:gd name="T22" fmla="*/ 261 w 492"/>
                    <a:gd name="T23" fmla="*/ 990 h 1595"/>
                    <a:gd name="T24" fmla="*/ 166 w 492"/>
                    <a:gd name="T25" fmla="*/ 1055 h 1595"/>
                    <a:gd name="T26" fmla="*/ 65 w 492"/>
                    <a:gd name="T27" fmla="*/ 1198 h 1595"/>
                    <a:gd name="T28" fmla="*/ 35 w 492"/>
                    <a:gd name="T29" fmla="*/ 1251 h 1595"/>
                    <a:gd name="T30" fmla="*/ 12 w 492"/>
                    <a:gd name="T31" fmla="*/ 1500 h 1595"/>
                    <a:gd name="T32" fmla="*/ 0 w 492"/>
                    <a:gd name="T33" fmla="*/ 1595 h 15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2"/>
                    <a:gd name="T52" fmla="*/ 0 h 1595"/>
                    <a:gd name="T53" fmla="*/ 492 w 492"/>
                    <a:gd name="T54" fmla="*/ 1595 h 15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2" h="1595">
                      <a:moveTo>
                        <a:pt x="332" y="1"/>
                      </a:moveTo>
                      <a:cubicBezTo>
                        <a:pt x="320" y="2"/>
                        <a:pt x="306" y="0"/>
                        <a:pt x="296" y="6"/>
                      </a:cubicBezTo>
                      <a:cubicBezTo>
                        <a:pt x="281" y="14"/>
                        <a:pt x="299" y="103"/>
                        <a:pt x="302" y="125"/>
                      </a:cubicBezTo>
                      <a:cubicBezTo>
                        <a:pt x="302" y="125"/>
                        <a:pt x="309" y="204"/>
                        <a:pt x="320" y="208"/>
                      </a:cubicBezTo>
                      <a:cubicBezTo>
                        <a:pt x="348" y="217"/>
                        <a:pt x="352" y="220"/>
                        <a:pt x="379" y="226"/>
                      </a:cubicBezTo>
                      <a:cubicBezTo>
                        <a:pt x="398" y="230"/>
                        <a:pt x="438" y="238"/>
                        <a:pt x="438" y="238"/>
                      </a:cubicBezTo>
                      <a:cubicBezTo>
                        <a:pt x="492" y="314"/>
                        <a:pt x="451" y="250"/>
                        <a:pt x="444" y="475"/>
                      </a:cubicBezTo>
                      <a:cubicBezTo>
                        <a:pt x="438" y="631"/>
                        <a:pt x="440" y="570"/>
                        <a:pt x="432" y="694"/>
                      </a:cubicBezTo>
                      <a:cubicBezTo>
                        <a:pt x="429" y="727"/>
                        <a:pt x="428" y="761"/>
                        <a:pt x="426" y="795"/>
                      </a:cubicBezTo>
                      <a:cubicBezTo>
                        <a:pt x="424" y="808"/>
                        <a:pt x="428" y="824"/>
                        <a:pt x="421" y="836"/>
                      </a:cubicBezTo>
                      <a:cubicBezTo>
                        <a:pt x="403" y="863"/>
                        <a:pt x="340" y="878"/>
                        <a:pt x="314" y="895"/>
                      </a:cubicBezTo>
                      <a:cubicBezTo>
                        <a:pt x="300" y="915"/>
                        <a:pt x="275" y="976"/>
                        <a:pt x="261" y="990"/>
                      </a:cubicBezTo>
                      <a:cubicBezTo>
                        <a:pt x="237" y="1011"/>
                        <a:pt x="185" y="1035"/>
                        <a:pt x="166" y="1055"/>
                      </a:cubicBezTo>
                      <a:cubicBezTo>
                        <a:pt x="125" y="1095"/>
                        <a:pt x="99" y="1152"/>
                        <a:pt x="65" y="1198"/>
                      </a:cubicBezTo>
                      <a:cubicBezTo>
                        <a:pt x="58" y="1217"/>
                        <a:pt x="35" y="1251"/>
                        <a:pt x="35" y="1251"/>
                      </a:cubicBezTo>
                      <a:cubicBezTo>
                        <a:pt x="30" y="1333"/>
                        <a:pt x="32" y="1419"/>
                        <a:pt x="12" y="1500"/>
                      </a:cubicBezTo>
                      <a:cubicBezTo>
                        <a:pt x="9" y="1526"/>
                        <a:pt x="0" y="1566"/>
                        <a:pt x="0" y="1595"/>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23" name="Freeform 51"/>
                <p:cNvSpPr>
                  <a:spLocks noChangeArrowheads="1"/>
                </p:cNvSpPr>
                <p:nvPr/>
              </p:nvSpPr>
              <p:spPr bwMode="auto">
                <a:xfrm>
                  <a:off x="2110" y="2175"/>
                  <a:ext cx="136" cy="859"/>
                </a:xfrm>
                <a:custGeom>
                  <a:avLst/>
                  <a:gdLst>
                    <a:gd name="T0" fmla="*/ 0 w 136"/>
                    <a:gd name="T1" fmla="*/ 0 h 859"/>
                    <a:gd name="T2" fmla="*/ 29 w 136"/>
                    <a:gd name="T3" fmla="*/ 65 h 859"/>
                    <a:gd name="T4" fmla="*/ 83 w 136"/>
                    <a:gd name="T5" fmla="*/ 89 h 859"/>
                    <a:gd name="T6" fmla="*/ 124 w 136"/>
                    <a:gd name="T7" fmla="*/ 178 h 859"/>
                    <a:gd name="T8" fmla="*/ 136 w 136"/>
                    <a:gd name="T9" fmla="*/ 859 h 859"/>
                    <a:gd name="T10" fmla="*/ 0 60000 65536"/>
                    <a:gd name="T11" fmla="*/ 0 60000 65536"/>
                    <a:gd name="T12" fmla="*/ 0 60000 65536"/>
                    <a:gd name="T13" fmla="*/ 0 60000 65536"/>
                    <a:gd name="T14" fmla="*/ 0 60000 65536"/>
                    <a:gd name="T15" fmla="*/ 0 w 136"/>
                    <a:gd name="T16" fmla="*/ 0 h 859"/>
                    <a:gd name="T17" fmla="*/ 136 w 136"/>
                    <a:gd name="T18" fmla="*/ 859 h 859"/>
                  </a:gdLst>
                  <a:ahLst/>
                  <a:cxnLst>
                    <a:cxn ang="T10">
                      <a:pos x="T0" y="T1"/>
                    </a:cxn>
                    <a:cxn ang="T11">
                      <a:pos x="T2" y="T3"/>
                    </a:cxn>
                    <a:cxn ang="T12">
                      <a:pos x="T4" y="T5"/>
                    </a:cxn>
                    <a:cxn ang="T13">
                      <a:pos x="T6" y="T7"/>
                    </a:cxn>
                    <a:cxn ang="T14">
                      <a:pos x="T8" y="T9"/>
                    </a:cxn>
                  </a:cxnLst>
                  <a:rect l="T15" t="T16" r="T17" b="T18"/>
                  <a:pathLst>
                    <a:path w="136" h="859">
                      <a:moveTo>
                        <a:pt x="0" y="0"/>
                      </a:moveTo>
                      <a:cubicBezTo>
                        <a:pt x="8" y="25"/>
                        <a:pt x="8" y="44"/>
                        <a:pt x="29" y="65"/>
                      </a:cubicBezTo>
                      <a:cubicBezTo>
                        <a:pt x="42" y="78"/>
                        <a:pt x="83" y="89"/>
                        <a:pt x="83" y="89"/>
                      </a:cubicBezTo>
                      <a:cubicBezTo>
                        <a:pt x="114" y="111"/>
                        <a:pt x="117" y="141"/>
                        <a:pt x="124" y="178"/>
                      </a:cubicBezTo>
                      <a:cubicBezTo>
                        <a:pt x="130" y="405"/>
                        <a:pt x="136" y="631"/>
                        <a:pt x="136" y="859"/>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24" name="Freeform 52"/>
                <p:cNvSpPr>
                  <a:spLocks noChangeArrowheads="1"/>
                </p:cNvSpPr>
                <p:nvPr/>
              </p:nvSpPr>
              <p:spPr bwMode="auto">
                <a:xfrm>
                  <a:off x="1784" y="2637"/>
                  <a:ext cx="80" cy="604"/>
                </a:xfrm>
                <a:custGeom>
                  <a:avLst/>
                  <a:gdLst>
                    <a:gd name="T0" fmla="*/ 65 w 80"/>
                    <a:gd name="T1" fmla="*/ 0 h 604"/>
                    <a:gd name="T2" fmla="*/ 23 w 80"/>
                    <a:gd name="T3" fmla="*/ 47 h 604"/>
                    <a:gd name="T4" fmla="*/ 17 w 80"/>
                    <a:gd name="T5" fmla="*/ 320 h 604"/>
                    <a:gd name="T6" fmla="*/ 53 w 80"/>
                    <a:gd name="T7" fmla="*/ 332 h 604"/>
                    <a:gd name="T8" fmla="*/ 71 w 80"/>
                    <a:gd name="T9" fmla="*/ 421 h 604"/>
                    <a:gd name="T10" fmla="*/ 77 w 80"/>
                    <a:gd name="T11" fmla="*/ 604 h 604"/>
                    <a:gd name="T12" fmla="*/ 0 60000 65536"/>
                    <a:gd name="T13" fmla="*/ 0 60000 65536"/>
                    <a:gd name="T14" fmla="*/ 0 60000 65536"/>
                    <a:gd name="T15" fmla="*/ 0 60000 65536"/>
                    <a:gd name="T16" fmla="*/ 0 60000 65536"/>
                    <a:gd name="T17" fmla="*/ 0 60000 65536"/>
                    <a:gd name="T18" fmla="*/ 0 w 80"/>
                    <a:gd name="T19" fmla="*/ 0 h 604"/>
                    <a:gd name="T20" fmla="*/ 80 w 80"/>
                    <a:gd name="T21" fmla="*/ 604 h 604"/>
                  </a:gdLst>
                  <a:ahLst/>
                  <a:cxnLst>
                    <a:cxn ang="T12">
                      <a:pos x="T0" y="T1"/>
                    </a:cxn>
                    <a:cxn ang="T13">
                      <a:pos x="T2" y="T3"/>
                    </a:cxn>
                    <a:cxn ang="T14">
                      <a:pos x="T4" y="T5"/>
                    </a:cxn>
                    <a:cxn ang="T15">
                      <a:pos x="T6" y="T7"/>
                    </a:cxn>
                    <a:cxn ang="T16">
                      <a:pos x="T8" y="T9"/>
                    </a:cxn>
                    <a:cxn ang="T17">
                      <a:pos x="T10" y="T11"/>
                    </a:cxn>
                  </a:cxnLst>
                  <a:rect l="T18" t="T19" r="T20" b="T21"/>
                  <a:pathLst>
                    <a:path w="80" h="604">
                      <a:moveTo>
                        <a:pt x="65" y="0"/>
                      </a:moveTo>
                      <a:cubicBezTo>
                        <a:pt x="52" y="19"/>
                        <a:pt x="36" y="28"/>
                        <a:pt x="23" y="47"/>
                      </a:cubicBezTo>
                      <a:cubicBezTo>
                        <a:pt x="0" y="113"/>
                        <a:pt x="8" y="278"/>
                        <a:pt x="17" y="320"/>
                      </a:cubicBezTo>
                      <a:cubicBezTo>
                        <a:pt x="19" y="332"/>
                        <a:pt x="53" y="332"/>
                        <a:pt x="53" y="332"/>
                      </a:cubicBezTo>
                      <a:cubicBezTo>
                        <a:pt x="62" y="360"/>
                        <a:pt x="65" y="391"/>
                        <a:pt x="71" y="421"/>
                      </a:cubicBezTo>
                      <a:cubicBezTo>
                        <a:pt x="80" y="529"/>
                        <a:pt x="77" y="468"/>
                        <a:pt x="77" y="604"/>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25" name="Freeform 53"/>
                <p:cNvSpPr>
                  <a:spLocks noChangeArrowheads="1"/>
                </p:cNvSpPr>
                <p:nvPr/>
              </p:nvSpPr>
              <p:spPr bwMode="auto">
                <a:xfrm>
                  <a:off x="2430" y="1523"/>
                  <a:ext cx="142" cy="1156"/>
                </a:xfrm>
                <a:custGeom>
                  <a:avLst/>
                  <a:gdLst>
                    <a:gd name="T0" fmla="*/ 0 w 142"/>
                    <a:gd name="T1" fmla="*/ 0 h 1156"/>
                    <a:gd name="T2" fmla="*/ 65 w 142"/>
                    <a:gd name="T3" fmla="*/ 71 h 1156"/>
                    <a:gd name="T4" fmla="*/ 89 w 142"/>
                    <a:gd name="T5" fmla="*/ 136 h 1156"/>
                    <a:gd name="T6" fmla="*/ 83 w 142"/>
                    <a:gd name="T7" fmla="*/ 480 h 1156"/>
                    <a:gd name="T8" fmla="*/ 65 w 142"/>
                    <a:gd name="T9" fmla="*/ 806 h 1156"/>
                    <a:gd name="T10" fmla="*/ 142 w 142"/>
                    <a:gd name="T11" fmla="*/ 901 h 1156"/>
                    <a:gd name="T12" fmla="*/ 136 w 142"/>
                    <a:gd name="T13" fmla="*/ 1156 h 1156"/>
                    <a:gd name="T14" fmla="*/ 0 60000 65536"/>
                    <a:gd name="T15" fmla="*/ 0 60000 65536"/>
                    <a:gd name="T16" fmla="*/ 0 60000 65536"/>
                    <a:gd name="T17" fmla="*/ 0 60000 65536"/>
                    <a:gd name="T18" fmla="*/ 0 60000 65536"/>
                    <a:gd name="T19" fmla="*/ 0 60000 65536"/>
                    <a:gd name="T20" fmla="*/ 0 60000 65536"/>
                    <a:gd name="T21" fmla="*/ 0 w 142"/>
                    <a:gd name="T22" fmla="*/ 0 h 1156"/>
                    <a:gd name="T23" fmla="*/ 142 w 142"/>
                    <a:gd name="T24" fmla="*/ 1156 h 11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 h="1156">
                      <a:moveTo>
                        <a:pt x="0" y="0"/>
                      </a:moveTo>
                      <a:cubicBezTo>
                        <a:pt x="13" y="49"/>
                        <a:pt x="19" y="55"/>
                        <a:pt x="65" y="71"/>
                      </a:cubicBezTo>
                      <a:cubicBezTo>
                        <a:pt x="78" y="91"/>
                        <a:pt x="81" y="112"/>
                        <a:pt x="89" y="136"/>
                      </a:cubicBezTo>
                      <a:cubicBezTo>
                        <a:pt x="81" y="253"/>
                        <a:pt x="78" y="360"/>
                        <a:pt x="83" y="480"/>
                      </a:cubicBezTo>
                      <a:cubicBezTo>
                        <a:pt x="62" y="583"/>
                        <a:pt x="67" y="704"/>
                        <a:pt x="65" y="806"/>
                      </a:cubicBezTo>
                      <a:cubicBezTo>
                        <a:pt x="95" y="836"/>
                        <a:pt x="116" y="867"/>
                        <a:pt x="142" y="901"/>
                      </a:cubicBezTo>
                      <a:cubicBezTo>
                        <a:pt x="128" y="1020"/>
                        <a:pt x="136" y="936"/>
                        <a:pt x="136" y="1156"/>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nvGrpSpPr>
          <p:cNvPr id="15" name="Group 54"/>
          <p:cNvGrpSpPr/>
          <p:nvPr/>
        </p:nvGrpSpPr>
        <p:grpSpPr bwMode="auto">
          <a:xfrm>
            <a:off x="3048000" y="2576513"/>
            <a:ext cx="2185988" cy="3838575"/>
            <a:chOff x="1952" y="1513"/>
            <a:chExt cx="1377" cy="2418"/>
          </a:xfrm>
        </p:grpSpPr>
        <p:sp>
          <p:nvSpPr>
            <p:cNvPr id="106511" name="Freeform 55"/>
            <p:cNvSpPr>
              <a:spLocks noChangeArrowheads="1"/>
            </p:cNvSpPr>
            <p:nvPr/>
          </p:nvSpPr>
          <p:spPr bwMode="auto">
            <a:xfrm>
              <a:off x="2517" y="1691"/>
              <a:ext cx="441" cy="2240"/>
            </a:xfrm>
            <a:custGeom>
              <a:avLst/>
              <a:gdLst>
                <a:gd name="T0" fmla="*/ 0 w 441"/>
                <a:gd name="T1" fmla="*/ 0 h 2240"/>
                <a:gd name="T2" fmla="*/ 24 w 441"/>
                <a:gd name="T3" fmla="*/ 100 h 2240"/>
                <a:gd name="T4" fmla="*/ 118 w 441"/>
                <a:gd name="T5" fmla="*/ 130 h 2240"/>
                <a:gd name="T6" fmla="*/ 213 w 441"/>
                <a:gd name="T7" fmla="*/ 154 h 2240"/>
                <a:gd name="T8" fmla="*/ 243 w 441"/>
                <a:gd name="T9" fmla="*/ 166 h 2240"/>
                <a:gd name="T10" fmla="*/ 284 w 441"/>
                <a:gd name="T11" fmla="*/ 171 h 2240"/>
                <a:gd name="T12" fmla="*/ 332 w 441"/>
                <a:gd name="T13" fmla="*/ 219 h 2240"/>
                <a:gd name="T14" fmla="*/ 373 w 441"/>
                <a:gd name="T15" fmla="*/ 231 h 2240"/>
                <a:gd name="T16" fmla="*/ 373 w 441"/>
                <a:gd name="T17" fmla="*/ 817 h 2240"/>
                <a:gd name="T18" fmla="*/ 302 w 441"/>
                <a:gd name="T19" fmla="*/ 912 h 2240"/>
                <a:gd name="T20" fmla="*/ 266 w 441"/>
                <a:gd name="T21" fmla="*/ 924 h 2240"/>
                <a:gd name="T22" fmla="*/ 178 w 441"/>
                <a:gd name="T23" fmla="*/ 971 h 2240"/>
                <a:gd name="T24" fmla="*/ 160 w 441"/>
                <a:gd name="T25" fmla="*/ 1031 h 2240"/>
                <a:gd name="T26" fmla="*/ 166 w 441"/>
                <a:gd name="T27" fmla="*/ 1048 h 2240"/>
                <a:gd name="T28" fmla="*/ 160 w 441"/>
                <a:gd name="T29" fmla="*/ 1143 h 2240"/>
                <a:gd name="T30" fmla="*/ 195 w 441"/>
                <a:gd name="T31" fmla="*/ 1167 h 2240"/>
                <a:gd name="T32" fmla="*/ 284 w 441"/>
                <a:gd name="T33" fmla="*/ 1173 h 2240"/>
                <a:gd name="T34" fmla="*/ 379 w 441"/>
                <a:gd name="T35" fmla="*/ 1220 h 2240"/>
                <a:gd name="T36" fmla="*/ 421 w 441"/>
                <a:gd name="T37" fmla="*/ 1286 h 2240"/>
                <a:gd name="T38" fmla="*/ 415 w 441"/>
                <a:gd name="T39" fmla="*/ 2240 h 22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1"/>
                <a:gd name="T61" fmla="*/ 0 h 2240"/>
                <a:gd name="T62" fmla="*/ 441 w 441"/>
                <a:gd name="T63" fmla="*/ 2240 h 22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1" h="2240">
                  <a:moveTo>
                    <a:pt x="0" y="0"/>
                  </a:moveTo>
                  <a:cubicBezTo>
                    <a:pt x="3" y="16"/>
                    <a:pt x="12" y="92"/>
                    <a:pt x="24" y="100"/>
                  </a:cubicBezTo>
                  <a:cubicBezTo>
                    <a:pt x="53" y="121"/>
                    <a:pt x="83" y="121"/>
                    <a:pt x="118" y="130"/>
                  </a:cubicBezTo>
                  <a:cubicBezTo>
                    <a:pt x="154" y="139"/>
                    <a:pt x="175" y="148"/>
                    <a:pt x="213" y="154"/>
                  </a:cubicBezTo>
                  <a:cubicBezTo>
                    <a:pt x="223" y="158"/>
                    <a:pt x="232" y="163"/>
                    <a:pt x="243" y="166"/>
                  </a:cubicBezTo>
                  <a:cubicBezTo>
                    <a:pt x="256" y="169"/>
                    <a:pt x="270" y="167"/>
                    <a:pt x="284" y="171"/>
                  </a:cubicBezTo>
                  <a:cubicBezTo>
                    <a:pt x="308" y="178"/>
                    <a:pt x="315" y="205"/>
                    <a:pt x="332" y="219"/>
                  </a:cubicBezTo>
                  <a:cubicBezTo>
                    <a:pt x="336" y="222"/>
                    <a:pt x="371" y="230"/>
                    <a:pt x="373" y="231"/>
                  </a:cubicBezTo>
                  <a:cubicBezTo>
                    <a:pt x="441" y="425"/>
                    <a:pt x="389" y="271"/>
                    <a:pt x="373" y="817"/>
                  </a:cubicBezTo>
                  <a:cubicBezTo>
                    <a:pt x="372" y="840"/>
                    <a:pt x="321" y="900"/>
                    <a:pt x="302" y="912"/>
                  </a:cubicBezTo>
                  <a:cubicBezTo>
                    <a:pt x="290" y="918"/>
                    <a:pt x="266" y="924"/>
                    <a:pt x="266" y="924"/>
                  </a:cubicBezTo>
                  <a:cubicBezTo>
                    <a:pt x="238" y="942"/>
                    <a:pt x="210" y="961"/>
                    <a:pt x="178" y="971"/>
                  </a:cubicBezTo>
                  <a:cubicBezTo>
                    <a:pt x="163" y="1014"/>
                    <a:pt x="169" y="994"/>
                    <a:pt x="160" y="1031"/>
                  </a:cubicBezTo>
                  <a:cubicBezTo>
                    <a:pt x="162" y="1036"/>
                    <a:pt x="166" y="1041"/>
                    <a:pt x="166" y="1048"/>
                  </a:cubicBezTo>
                  <a:cubicBezTo>
                    <a:pt x="166" y="1079"/>
                    <a:pt x="152" y="1112"/>
                    <a:pt x="160" y="1143"/>
                  </a:cubicBezTo>
                  <a:cubicBezTo>
                    <a:pt x="163" y="1156"/>
                    <a:pt x="180" y="1166"/>
                    <a:pt x="195" y="1167"/>
                  </a:cubicBezTo>
                  <a:cubicBezTo>
                    <a:pt x="224" y="1169"/>
                    <a:pt x="254" y="1171"/>
                    <a:pt x="284" y="1173"/>
                  </a:cubicBezTo>
                  <a:cubicBezTo>
                    <a:pt x="319" y="1184"/>
                    <a:pt x="342" y="1210"/>
                    <a:pt x="379" y="1220"/>
                  </a:cubicBezTo>
                  <a:cubicBezTo>
                    <a:pt x="418" y="1246"/>
                    <a:pt x="413" y="1223"/>
                    <a:pt x="421" y="1286"/>
                  </a:cubicBezTo>
                  <a:cubicBezTo>
                    <a:pt x="415" y="1604"/>
                    <a:pt x="415" y="1921"/>
                    <a:pt x="415" y="224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06512" name="Group 56"/>
            <p:cNvGrpSpPr/>
            <p:nvPr/>
          </p:nvGrpSpPr>
          <p:grpSpPr bwMode="auto">
            <a:xfrm>
              <a:off x="1952" y="1513"/>
              <a:ext cx="1377" cy="2050"/>
              <a:chOff x="2090" y="1375"/>
              <a:chExt cx="1377" cy="2050"/>
            </a:xfrm>
          </p:grpSpPr>
          <p:sp>
            <p:nvSpPr>
              <p:cNvPr id="106513" name="Freeform 57"/>
              <p:cNvSpPr>
                <a:spLocks noChangeArrowheads="1"/>
              </p:cNvSpPr>
              <p:nvPr/>
            </p:nvSpPr>
            <p:spPr bwMode="auto">
              <a:xfrm>
                <a:off x="2090" y="1807"/>
                <a:ext cx="667" cy="1618"/>
              </a:xfrm>
              <a:custGeom>
                <a:avLst/>
                <a:gdLst>
                  <a:gd name="T0" fmla="*/ 600 w 667"/>
                  <a:gd name="T1" fmla="*/ 0 h 1618"/>
                  <a:gd name="T2" fmla="*/ 648 w 667"/>
                  <a:gd name="T3" fmla="*/ 42 h 1618"/>
                  <a:gd name="T4" fmla="*/ 660 w 667"/>
                  <a:gd name="T5" fmla="*/ 77 h 1618"/>
                  <a:gd name="T6" fmla="*/ 666 w 667"/>
                  <a:gd name="T7" fmla="*/ 439 h 1618"/>
                  <a:gd name="T8" fmla="*/ 618 w 667"/>
                  <a:gd name="T9" fmla="*/ 522 h 1618"/>
                  <a:gd name="T10" fmla="*/ 577 w 667"/>
                  <a:gd name="T11" fmla="*/ 552 h 1618"/>
                  <a:gd name="T12" fmla="*/ 482 w 667"/>
                  <a:gd name="T13" fmla="*/ 569 h 1618"/>
                  <a:gd name="T14" fmla="*/ 411 w 667"/>
                  <a:gd name="T15" fmla="*/ 605 h 1618"/>
                  <a:gd name="T16" fmla="*/ 351 w 667"/>
                  <a:gd name="T17" fmla="*/ 664 h 1618"/>
                  <a:gd name="T18" fmla="*/ 351 w 667"/>
                  <a:gd name="T19" fmla="*/ 806 h 1618"/>
                  <a:gd name="T20" fmla="*/ 292 w 667"/>
                  <a:gd name="T21" fmla="*/ 972 h 1618"/>
                  <a:gd name="T22" fmla="*/ 186 w 667"/>
                  <a:gd name="T23" fmla="*/ 1037 h 1618"/>
                  <a:gd name="T24" fmla="*/ 150 w 667"/>
                  <a:gd name="T25" fmla="*/ 1055 h 1618"/>
                  <a:gd name="T26" fmla="*/ 8 w 667"/>
                  <a:gd name="T27" fmla="*/ 1221 h 1618"/>
                  <a:gd name="T28" fmla="*/ 20 w 667"/>
                  <a:gd name="T29" fmla="*/ 1304 h 1618"/>
                  <a:gd name="T30" fmla="*/ 2 w 667"/>
                  <a:gd name="T31" fmla="*/ 1618 h 16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67"/>
                  <a:gd name="T49" fmla="*/ 0 h 1618"/>
                  <a:gd name="T50" fmla="*/ 667 w 667"/>
                  <a:gd name="T51" fmla="*/ 1618 h 16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67" h="1618">
                    <a:moveTo>
                      <a:pt x="600" y="0"/>
                    </a:moveTo>
                    <a:cubicBezTo>
                      <a:pt x="623" y="15"/>
                      <a:pt x="637" y="18"/>
                      <a:pt x="648" y="42"/>
                    </a:cubicBezTo>
                    <a:cubicBezTo>
                      <a:pt x="653" y="53"/>
                      <a:pt x="660" y="77"/>
                      <a:pt x="660" y="77"/>
                    </a:cubicBezTo>
                    <a:cubicBezTo>
                      <a:pt x="662" y="197"/>
                      <a:pt x="666" y="318"/>
                      <a:pt x="666" y="439"/>
                    </a:cubicBezTo>
                    <a:cubicBezTo>
                      <a:pt x="666" y="494"/>
                      <a:pt x="667" y="512"/>
                      <a:pt x="618" y="522"/>
                    </a:cubicBezTo>
                    <a:cubicBezTo>
                      <a:pt x="603" y="531"/>
                      <a:pt x="592" y="545"/>
                      <a:pt x="577" y="552"/>
                    </a:cubicBezTo>
                    <a:cubicBezTo>
                      <a:pt x="552" y="562"/>
                      <a:pt x="507" y="565"/>
                      <a:pt x="482" y="569"/>
                    </a:cubicBezTo>
                    <a:cubicBezTo>
                      <a:pt x="457" y="581"/>
                      <a:pt x="433" y="590"/>
                      <a:pt x="411" y="605"/>
                    </a:cubicBezTo>
                    <a:cubicBezTo>
                      <a:pt x="390" y="646"/>
                      <a:pt x="386" y="640"/>
                      <a:pt x="351" y="664"/>
                    </a:cubicBezTo>
                    <a:cubicBezTo>
                      <a:pt x="339" y="748"/>
                      <a:pt x="351" y="647"/>
                      <a:pt x="351" y="806"/>
                    </a:cubicBezTo>
                    <a:cubicBezTo>
                      <a:pt x="351" y="922"/>
                      <a:pt x="383" y="958"/>
                      <a:pt x="292" y="972"/>
                    </a:cubicBezTo>
                    <a:cubicBezTo>
                      <a:pt x="256" y="990"/>
                      <a:pt x="223" y="1024"/>
                      <a:pt x="186" y="1037"/>
                    </a:cubicBezTo>
                    <a:cubicBezTo>
                      <a:pt x="171" y="1041"/>
                      <a:pt x="161" y="1043"/>
                      <a:pt x="150" y="1055"/>
                    </a:cubicBezTo>
                    <a:cubicBezTo>
                      <a:pt x="99" y="1105"/>
                      <a:pt x="50" y="1164"/>
                      <a:pt x="8" y="1221"/>
                    </a:cubicBezTo>
                    <a:cubicBezTo>
                      <a:pt x="0" y="1252"/>
                      <a:pt x="1" y="1276"/>
                      <a:pt x="20" y="1304"/>
                    </a:cubicBezTo>
                    <a:cubicBezTo>
                      <a:pt x="10" y="1408"/>
                      <a:pt x="2" y="1513"/>
                      <a:pt x="2" y="1618"/>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14" name="Freeform 58"/>
              <p:cNvSpPr>
                <a:spLocks noChangeArrowheads="1"/>
              </p:cNvSpPr>
              <p:nvPr/>
            </p:nvSpPr>
            <p:spPr bwMode="auto">
              <a:xfrm>
                <a:off x="2868" y="1375"/>
                <a:ext cx="599" cy="1884"/>
              </a:xfrm>
              <a:custGeom>
                <a:avLst/>
                <a:gdLst>
                  <a:gd name="T0" fmla="*/ 0 w 599"/>
                  <a:gd name="T1" fmla="*/ 0 h 1884"/>
                  <a:gd name="T2" fmla="*/ 6 w 599"/>
                  <a:gd name="T3" fmla="*/ 35 h 1884"/>
                  <a:gd name="T4" fmla="*/ 12 w 599"/>
                  <a:gd name="T5" fmla="*/ 136 h 1884"/>
                  <a:gd name="T6" fmla="*/ 172 w 599"/>
                  <a:gd name="T7" fmla="*/ 195 h 1884"/>
                  <a:gd name="T8" fmla="*/ 237 w 599"/>
                  <a:gd name="T9" fmla="*/ 225 h 1884"/>
                  <a:gd name="T10" fmla="*/ 285 w 599"/>
                  <a:gd name="T11" fmla="*/ 278 h 1884"/>
                  <a:gd name="T12" fmla="*/ 356 w 599"/>
                  <a:gd name="T13" fmla="*/ 421 h 1884"/>
                  <a:gd name="T14" fmla="*/ 373 w 599"/>
                  <a:gd name="T15" fmla="*/ 509 h 1884"/>
                  <a:gd name="T16" fmla="*/ 385 w 599"/>
                  <a:gd name="T17" fmla="*/ 545 h 1884"/>
                  <a:gd name="T18" fmla="*/ 415 w 599"/>
                  <a:gd name="T19" fmla="*/ 705 h 1884"/>
                  <a:gd name="T20" fmla="*/ 492 w 599"/>
                  <a:gd name="T21" fmla="*/ 729 h 1884"/>
                  <a:gd name="T22" fmla="*/ 539 w 599"/>
                  <a:gd name="T23" fmla="*/ 741 h 1884"/>
                  <a:gd name="T24" fmla="*/ 581 w 599"/>
                  <a:gd name="T25" fmla="*/ 829 h 1884"/>
                  <a:gd name="T26" fmla="*/ 599 w 599"/>
                  <a:gd name="T27" fmla="*/ 1464 h 1884"/>
                  <a:gd name="T28" fmla="*/ 587 w 599"/>
                  <a:gd name="T29" fmla="*/ 1635 h 1884"/>
                  <a:gd name="T30" fmla="*/ 557 w 599"/>
                  <a:gd name="T31" fmla="*/ 1683 h 1884"/>
                  <a:gd name="T32" fmla="*/ 456 w 599"/>
                  <a:gd name="T33" fmla="*/ 1724 h 1884"/>
                  <a:gd name="T34" fmla="*/ 344 w 599"/>
                  <a:gd name="T35" fmla="*/ 1760 h 1884"/>
                  <a:gd name="T36" fmla="*/ 320 w 599"/>
                  <a:gd name="T37" fmla="*/ 1884 h 18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9"/>
                  <a:gd name="T58" fmla="*/ 0 h 1884"/>
                  <a:gd name="T59" fmla="*/ 599 w 599"/>
                  <a:gd name="T60" fmla="*/ 1884 h 18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9" h="1884">
                    <a:moveTo>
                      <a:pt x="0" y="0"/>
                    </a:moveTo>
                    <a:cubicBezTo>
                      <a:pt x="2" y="11"/>
                      <a:pt x="4" y="23"/>
                      <a:pt x="6" y="35"/>
                    </a:cubicBezTo>
                    <a:cubicBezTo>
                      <a:pt x="8" y="68"/>
                      <a:pt x="6" y="102"/>
                      <a:pt x="12" y="136"/>
                    </a:cubicBezTo>
                    <a:cubicBezTo>
                      <a:pt x="19" y="185"/>
                      <a:pt x="145" y="192"/>
                      <a:pt x="172" y="195"/>
                    </a:cubicBezTo>
                    <a:cubicBezTo>
                      <a:pt x="216" y="224"/>
                      <a:pt x="193" y="216"/>
                      <a:pt x="237" y="225"/>
                    </a:cubicBezTo>
                    <a:cubicBezTo>
                      <a:pt x="250" y="244"/>
                      <a:pt x="285" y="278"/>
                      <a:pt x="285" y="278"/>
                    </a:cubicBezTo>
                    <a:cubicBezTo>
                      <a:pt x="298" y="343"/>
                      <a:pt x="301" y="375"/>
                      <a:pt x="356" y="421"/>
                    </a:cubicBezTo>
                    <a:cubicBezTo>
                      <a:pt x="359" y="452"/>
                      <a:pt x="363" y="479"/>
                      <a:pt x="373" y="509"/>
                    </a:cubicBezTo>
                    <a:cubicBezTo>
                      <a:pt x="376" y="521"/>
                      <a:pt x="385" y="545"/>
                      <a:pt x="385" y="545"/>
                    </a:cubicBezTo>
                    <a:cubicBezTo>
                      <a:pt x="389" y="590"/>
                      <a:pt x="382" y="665"/>
                      <a:pt x="415" y="705"/>
                    </a:cubicBezTo>
                    <a:cubicBezTo>
                      <a:pt x="432" y="725"/>
                      <a:pt x="469" y="724"/>
                      <a:pt x="492" y="729"/>
                    </a:cubicBezTo>
                    <a:cubicBezTo>
                      <a:pt x="507" y="732"/>
                      <a:pt x="539" y="741"/>
                      <a:pt x="539" y="741"/>
                    </a:cubicBezTo>
                    <a:cubicBezTo>
                      <a:pt x="561" y="769"/>
                      <a:pt x="569" y="795"/>
                      <a:pt x="581" y="829"/>
                    </a:cubicBezTo>
                    <a:cubicBezTo>
                      <a:pt x="588" y="1049"/>
                      <a:pt x="595" y="1232"/>
                      <a:pt x="599" y="1464"/>
                    </a:cubicBezTo>
                    <a:cubicBezTo>
                      <a:pt x="594" y="1520"/>
                      <a:pt x="592" y="1578"/>
                      <a:pt x="587" y="1635"/>
                    </a:cubicBezTo>
                    <a:cubicBezTo>
                      <a:pt x="584" y="1660"/>
                      <a:pt x="580" y="1675"/>
                      <a:pt x="557" y="1683"/>
                    </a:cubicBezTo>
                    <a:cubicBezTo>
                      <a:pt x="522" y="1715"/>
                      <a:pt x="504" y="1717"/>
                      <a:pt x="456" y="1724"/>
                    </a:cubicBezTo>
                    <a:cubicBezTo>
                      <a:pt x="418" y="1737"/>
                      <a:pt x="381" y="1747"/>
                      <a:pt x="344" y="1760"/>
                    </a:cubicBezTo>
                    <a:cubicBezTo>
                      <a:pt x="320" y="1795"/>
                      <a:pt x="320" y="1841"/>
                      <a:pt x="320" y="1884"/>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15" name="Freeform 59"/>
              <p:cNvSpPr>
                <a:spLocks noChangeArrowheads="1"/>
              </p:cNvSpPr>
              <p:nvPr/>
            </p:nvSpPr>
            <p:spPr bwMode="auto">
              <a:xfrm>
                <a:off x="2495" y="2276"/>
                <a:ext cx="261" cy="894"/>
              </a:xfrm>
              <a:custGeom>
                <a:avLst/>
                <a:gdLst>
                  <a:gd name="T0" fmla="*/ 261 w 261"/>
                  <a:gd name="T1" fmla="*/ 0 h 865"/>
                  <a:gd name="T2" fmla="*/ 237 w 261"/>
                  <a:gd name="T3" fmla="*/ 197 h 865"/>
                  <a:gd name="T4" fmla="*/ 207 w 261"/>
                  <a:gd name="T5" fmla="*/ 480 h 865"/>
                  <a:gd name="T6" fmla="*/ 213 w 261"/>
                  <a:gd name="T7" fmla="*/ 677 h 865"/>
                  <a:gd name="T8" fmla="*/ 118 w 261"/>
                  <a:gd name="T9" fmla="*/ 734 h 865"/>
                  <a:gd name="T10" fmla="*/ 12 w 261"/>
                  <a:gd name="T11" fmla="*/ 959 h 865"/>
                  <a:gd name="T12" fmla="*/ 0 w 261"/>
                  <a:gd name="T13" fmla="*/ 1373 h 865"/>
                  <a:gd name="T14" fmla="*/ 0 60000 65536"/>
                  <a:gd name="T15" fmla="*/ 0 60000 65536"/>
                  <a:gd name="T16" fmla="*/ 0 60000 65536"/>
                  <a:gd name="T17" fmla="*/ 0 60000 65536"/>
                  <a:gd name="T18" fmla="*/ 0 60000 65536"/>
                  <a:gd name="T19" fmla="*/ 0 60000 65536"/>
                  <a:gd name="T20" fmla="*/ 0 60000 65536"/>
                  <a:gd name="T21" fmla="*/ 0 w 261"/>
                  <a:gd name="T22" fmla="*/ 0 h 865"/>
                  <a:gd name="T23" fmla="*/ 261 w 261"/>
                  <a:gd name="T24" fmla="*/ 865 h 8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865">
                    <a:moveTo>
                      <a:pt x="261" y="0"/>
                    </a:moveTo>
                    <a:cubicBezTo>
                      <a:pt x="256" y="47"/>
                      <a:pt x="248" y="80"/>
                      <a:pt x="237" y="125"/>
                    </a:cubicBezTo>
                    <a:cubicBezTo>
                      <a:pt x="230" y="181"/>
                      <a:pt x="225" y="248"/>
                      <a:pt x="207" y="302"/>
                    </a:cubicBezTo>
                    <a:cubicBezTo>
                      <a:pt x="215" y="336"/>
                      <a:pt x="231" y="392"/>
                      <a:pt x="213" y="427"/>
                    </a:cubicBezTo>
                    <a:cubicBezTo>
                      <a:pt x="199" y="451"/>
                      <a:pt x="142" y="453"/>
                      <a:pt x="118" y="462"/>
                    </a:cubicBezTo>
                    <a:cubicBezTo>
                      <a:pt x="75" y="505"/>
                      <a:pt x="54" y="561"/>
                      <a:pt x="12" y="605"/>
                    </a:cubicBezTo>
                    <a:cubicBezTo>
                      <a:pt x="8" y="700"/>
                      <a:pt x="0" y="773"/>
                      <a:pt x="0" y="865"/>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7" name="Group 60"/>
          <p:cNvGrpSpPr/>
          <p:nvPr/>
        </p:nvGrpSpPr>
        <p:grpSpPr bwMode="auto">
          <a:xfrm>
            <a:off x="1676400" y="873125"/>
            <a:ext cx="4067175" cy="4914900"/>
            <a:chOff x="1104" y="703"/>
            <a:chExt cx="2562" cy="3096"/>
          </a:xfrm>
        </p:grpSpPr>
        <p:sp>
          <p:nvSpPr>
            <p:cNvPr id="106509" name="Rectangle 61"/>
            <p:cNvSpPr>
              <a:spLocks noChangeArrowheads="1"/>
            </p:cNvSpPr>
            <p:nvPr/>
          </p:nvSpPr>
          <p:spPr bwMode="auto">
            <a:xfrm>
              <a:off x="1104" y="703"/>
              <a:ext cx="9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r>
                <a:rPr lang="en-US" altLang="zh-CN" b="0">
                  <a:latin typeface="Century Gothic" panose="020B0502020202020204" pitchFamily="34" charset="0"/>
                </a:rPr>
                <a:t>as it is…</a:t>
              </a:r>
              <a:endParaRPr lang="en-US" altLang="zh-CN" b="0">
                <a:latin typeface="Century Gothic" panose="020B0502020202020204" pitchFamily="34" charset="0"/>
              </a:endParaRPr>
            </a:p>
          </p:txBody>
        </p:sp>
        <p:sp>
          <p:nvSpPr>
            <p:cNvPr id="106510" name="Freeform 62"/>
            <p:cNvSpPr>
              <a:spLocks noChangeArrowheads="1"/>
            </p:cNvSpPr>
            <p:nvPr/>
          </p:nvSpPr>
          <p:spPr bwMode="auto">
            <a:xfrm>
              <a:off x="2861" y="2662"/>
              <a:ext cx="805" cy="1137"/>
            </a:xfrm>
            <a:custGeom>
              <a:avLst/>
              <a:gdLst>
                <a:gd name="T0" fmla="*/ 0 w 805"/>
                <a:gd name="T1" fmla="*/ 0 h 1137"/>
                <a:gd name="T2" fmla="*/ 296 w 805"/>
                <a:gd name="T3" fmla="*/ 17 h 1137"/>
                <a:gd name="T4" fmla="*/ 485 w 805"/>
                <a:gd name="T5" fmla="*/ 47 h 1137"/>
                <a:gd name="T6" fmla="*/ 604 w 805"/>
                <a:gd name="T7" fmla="*/ 88 h 1137"/>
                <a:gd name="T8" fmla="*/ 740 w 805"/>
                <a:gd name="T9" fmla="*/ 94 h 1137"/>
                <a:gd name="T10" fmla="*/ 770 w 805"/>
                <a:gd name="T11" fmla="*/ 136 h 1137"/>
                <a:gd name="T12" fmla="*/ 776 w 805"/>
                <a:gd name="T13" fmla="*/ 154 h 1137"/>
                <a:gd name="T14" fmla="*/ 764 w 805"/>
                <a:gd name="T15" fmla="*/ 414 h 1137"/>
                <a:gd name="T16" fmla="*/ 681 w 805"/>
                <a:gd name="T17" fmla="*/ 432 h 1137"/>
                <a:gd name="T18" fmla="*/ 634 w 805"/>
                <a:gd name="T19" fmla="*/ 474 h 1137"/>
                <a:gd name="T20" fmla="*/ 628 w 805"/>
                <a:gd name="T21" fmla="*/ 515 h 1137"/>
                <a:gd name="T22" fmla="*/ 634 w 805"/>
                <a:gd name="T23" fmla="*/ 574 h 1137"/>
                <a:gd name="T24" fmla="*/ 711 w 805"/>
                <a:gd name="T25" fmla="*/ 610 h 1137"/>
                <a:gd name="T26" fmla="*/ 752 w 805"/>
                <a:gd name="T27" fmla="*/ 663 h 1137"/>
                <a:gd name="T28" fmla="*/ 687 w 805"/>
                <a:gd name="T29" fmla="*/ 776 h 1137"/>
                <a:gd name="T30" fmla="*/ 628 w 805"/>
                <a:gd name="T31" fmla="*/ 859 h 1137"/>
                <a:gd name="T32" fmla="*/ 580 w 805"/>
                <a:gd name="T33" fmla="*/ 894 h 1137"/>
                <a:gd name="T34" fmla="*/ 551 w 805"/>
                <a:gd name="T35" fmla="*/ 918 h 1137"/>
                <a:gd name="T36" fmla="*/ 503 w 805"/>
                <a:gd name="T37" fmla="*/ 942 h 1137"/>
                <a:gd name="T38" fmla="*/ 485 w 805"/>
                <a:gd name="T39" fmla="*/ 1048 h 1137"/>
                <a:gd name="T40" fmla="*/ 491 w 805"/>
                <a:gd name="T41" fmla="*/ 1137 h 11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5"/>
                <a:gd name="T64" fmla="*/ 0 h 1137"/>
                <a:gd name="T65" fmla="*/ 805 w 805"/>
                <a:gd name="T66" fmla="*/ 1137 h 11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5" h="1137">
                  <a:moveTo>
                    <a:pt x="0" y="0"/>
                  </a:moveTo>
                  <a:cubicBezTo>
                    <a:pt x="99" y="3"/>
                    <a:pt x="197" y="11"/>
                    <a:pt x="296" y="17"/>
                  </a:cubicBezTo>
                  <a:cubicBezTo>
                    <a:pt x="359" y="27"/>
                    <a:pt x="422" y="33"/>
                    <a:pt x="485" y="47"/>
                  </a:cubicBezTo>
                  <a:cubicBezTo>
                    <a:pt x="524" y="55"/>
                    <a:pt x="561" y="84"/>
                    <a:pt x="604" y="88"/>
                  </a:cubicBezTo>
                  <a:cubicBezTo>
                    <a:pt x="649" y="91"/>
                    <a:pt x="694" y="92"/>
                    <a:pt x="740" y="94"/>
                  </a:cubicBezTo>
                  <a:cubicBezTo>
                    <a:pt x="769" y="104"/>
                    <a:pt x="755" y="93"/>
                    <a:pt x="770" y="136"/>
                  </a:cubicBezTo>
                  <a:cubicBezTo>
                    <a:pt x="772" y="142"/>
                    <a:pt x="776" y="154"/>
                    <a:pt x="776" y="154"/>
                  </a:cubicBezTo>
                  <a:cubicBezTo>
                    <a:pt x="766" y="237"/>
                    <a:pt x="805" y="339"/>
                    <a:pt x="764" y="414"/>
                  </a:cubicBezTo>
                  <a:cubicBezTo>
                    <a:pt x="750" y="438"/>
                    <a:pt x="709" y="429"/>
                    <a:pt x="681" y="432"/>
                  </a:cubicBezTo>
                  <a:cubicBezTo>
                    <a:pt x="653" y="441"/>
                    <a:pt x="646" y="446"/>
                    <a:pt x="634" y="474"/>
                  </a:cubicBezTo>
                  <a:cubicBezTo>
                    <a:pt x="632" y="487"/>
                    <a:pt x="628" y="501"/>
                    <a:pt x="628" y="515"/>
                  </a:cubicBezTo>
                  <a:cubicBezTo>
                    <a:pt x="628" y="534"/>
                    <a:pt x="627" y="555"/>
                    <a:pt x="634" y="574"/>
                  </a:cubicBezTo>
                  <a:cubicBezTo>
                    <a:pt x="636" y="581"/>
                    <a:pt x="697" y="601"/>
                    <a:pt x="711" y="610"/>
                  </a:cubicBezTo>
                  <a:cubicBezTo>
                    <a:pt x="723" y="629"/>
                    <a:pt x="739" y="643"/>
                    <a:pt x="752" y="663"/>
                  </a:cubicBezTo>
                  <a:cubicBezTo>
                    <a:pt x="759" y="732"/>
                    <a:pt x="758" y="752"/>
                    <a:pt x="687" y="776"/>
                  </a:cubicBezTo>
                  <a:cubicBezTo>
                    <a:pt x="668" y="803"/>
                    <a:pt x="652" y="836"/>
                    <a:pt x="628" y="859"/>
                  </a:cubicBezTo>
                  <a:cubicBezTo>
                    <a:pt x="613" y="872"/>
                    <a:pt x="595" y="881"/>
                    <a:pt x="580" y="894"/>
                  </a:cubicBezTo>
                  <a:cubicBezTo>
                    <a:pt x="570" y="902"/>
                    <a:pt x="561" y="911"/>
                    <a:pt x="551" y="918"/>
                  </a:cubicBezTo>
                  <a:cubicBezTo>
                    <a:pt x="535" y="927"/>
                    <a:pt x="503" y="942"/>
                    <a:pt x="503" y="942"/>
                  </a:cubicBezTo>
                  <a:cubicBezTo>
                    <a:pt x="495" y="980"/>
                    <a:pt x="489" y="1006"/>
                    <a:pt x="485" y="1048"/>
                  </a:cubicBezTo>
                  <a:cubicBezTo>
                    <a:pt x="487" y="1077"/>
                    <a:pt x="491" y="1137"/>
                    <a:pt x="491" y="1137"/>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6508" name="Text Box 66"/>
          <p:cNvSpPr txBox="1">
            <a:spLocks noChangeArrowheads="1"/>
          </p:cNvSpPr>
          <p:nvPr/>
        </p:nvSpPr>
        <p:spPr bwMode="auto">
          <a:xfrm>
            <a:off x="7467600" y="4043363"/>
            <a:ext cx="1371600" cy="12001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50000"/>
              </a:spcBef>
              <a:buClrTx/>
              <a:buFont typeface="Arial" panose="020B0604020202020204" pitchFamily="34" charset="0"/>
              <a:buNone/>
            </a:pPr>
            <a:r>
              <a:rPr lang="en-US" altLang="zh-CN" sz="1800" b="0">
                <a:latin typeface="Garamond" panose="02020404030301010803" pitchFamily="18" charset="0"/>
              </a:rPr>
              <a:t>From Virgil Griffith, Google Tech Talk - 2007</a:t>
            </a:r>
            <a:endParaRPr lang="en-US" altLang="zh-CN" sz="1800" b="0">
              <a:latin typeface="Garamond" panose="02020404030301010803"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nodeType="clickEffect">
                                  <p:stCondLst>
                                    <p:cond delay="0"/>
                                  </p:stCondLst>
                                  <p:childTnLst>
                                    <p:set>
                                      <p:cBhvr>
                                        <p:cTn id="10" dur="1" fill="hold">
                                          <p:stCondLst>
                                            <p:cond delay="49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0" fill="hold" nodeType="clickEffect">
                                  <p:stCondLst>
                                    <p:cond delay="0"/>
                                  </p:stCondLst>
                                  <p:childTnLst>
                                    <p:set>
                                      <p:cBhvr>
                                        <p:cTn id="18" dur="1" fill="hold">
                                          <p:stCondLst>
                                            <p:cond delay="499"/>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0" fill="hold" nodeType="clickEffect">
                                  <p:stCondLst>
                                    <p:cond delay="0"/>
                                  </p:stCondLst>
                                  <p:childTnLst>
                                    <p:set>
                                      <p:cBhvr>
                                        <p:cTn id="2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Box 66"/>
          <p:cNvSpPr txBox="1">
            <a:spLocks noChangeArrowheads="1"/>
          </p:cNvSpPr>
          <p:nvPr/>
        </p:nvSpPr>
        <p:spPr bwMode="auto">
          <a:xfrm>
            <a:off x="0" y="990600"/>
            <a:ext cx="9144000" cy="590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sp>
        <p:nvSpPr>
          <p:cNvPr id="106499" name="Rectangle 2"/>
          <p:cNvSpPr>
            <a:spLocks noGrp="1" noRot="1" noChangeArrowheads="1"/>
          </p:cNvSpPr>
          <p:nvPr>
            <p:ph type="title"/>
          </p:nvPr>
        </p:nvSpPr>
        <p:spPr>
          <a:xfrm>
            <a:off x="914400" y="0"/>
            <a:ext cx="8229600" cy="762000"/>
          </a:xfrm>
        </p:spPr>
        <p:txBody>
          <a:bodyPr/>
          <a:lstStyle/>
          <a:p>
            <a:r>
              <a:rPr lang="zh-CN" altLang="en-US" sz="3600" dirty="0">
                <a:ea typeface="宋体" panose="02010600030101010101" pitchFamily="2" charset="-122"/>
              </a:rPr>
              <a:t>线上学习</a:t>
            </a:r>
            <a:endParaRPr lang="en-US" altLang="zh-CN" sz="3600" dirty="0">
              <a:ea typeface="宋体" panose="02010600030101010101" pitchFamily="2" charset="-122"/>
            </a:endParaRPr>
          </a:p>
        </p:txBody>
      </p:sp>
      <p:sp>
        <p:nvSpPr>
          <p:cNvPr id="5" name="文本框 4"/>
          <p:cNvSpPr txBox="1"/>
          <p:nvPr/>
        </p:nvSpPr>
        <p:spPr>
          <a:xfrm>
            <a:off x="1140678" y="5451421"/>
            <a:ext cx="6934018" cy="369332"/>
          </a:xfrm>
          <a:prstGeom prst="rect">
            <a:avLst/>
          </a:prstGeom>
          <a:noFill/>
        </p:spPr>
        <p:txBody>
          <a:bodyPr wrap="square">
            <a:spAutoFit/>
          </a:bodyPr>
          <a:lstStyle/>
          <a:p>
            <a:r>
              <a:rPr lang="zh-CN" altLang="en-US" dirty="0">
                <a:hlinkClick r:id="rId1"/>
              </a:rPr>
              <a:t>网址：人工智能 </a:t>
            </a:r>
            <a:r>
              <a:rPr lang="en-US" altLang="zh-CN" dirty="0">
                <a:hlinkClick r:id="rId1"/>
              </a:rPr>
              <a:t>- </a:t>
            </a:r>
            <a:r>
              <a:rPr lang="zh-CN" altLang="en-US" dirty="0">
                <a:hlinkClick r:id="rId1"/>
              </a:rPr>
              <a:t>北京理工大学 </a:t>
            </a:r>
            <a:r>
              <a:rPr lang="en-US" altLang="zh-CN" dirty="0">
                <a:hlinkClick r:id="rId1"/>
              </a:rPr>
              <a:t>- </a:t>
            </a:r>
            <a:r>
              <a:rPr lang="zh-CN" altLang="en-US" dirty="0">
                <a:hlinkClick r:id="rId1"/>
              </a:rPr>
              <a:t>学堂在线 </a:t>
            </a:r>
            <a:r>
              <a:rPr lang="en-US" altLang="zh-CN" dirty="0">
                <a:hlinkClick r:id="rId1"/>
              </a:rPr>
              <a:t>(xuetangx.com)</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36" y="2286030"/>
            <a:ext cx="2228850" cy="2867025"/>
          </a:xfrm>
          <a:prstGeom prst="rect">
            <a:avLst/>
          </a:prstGeom>
        </p:spPr>
      </p:pic>
      <p:sp>
        <p:nvSpPr>
          <p:cNvPr id="8" name="文本框 7"/>
          <p:cNvSpPr txBox="1"/>
          <p:nvPr/>
        </p:nvSpPr>
        <p:spPr>
          <a:xfrm>
            <a:off x="914400" y="1295456"/>
            <a:ext cx="6019738"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t>学习内容：六大技术途径的原理与方法</a:t>
            </a:r>
            <a:endParaRPr lang="zh-CN" altLang="en-US" sz="2400" dirty="0"/>
          </a:p>
        </p:txBody>
      </p:sp>
      <p:sp>
        <p:nvSpPr>
          <p:cNvPr id="9" name="文本框 8"/>
          <p:cNvSpPr txBox="1"/>
          <p:nvPr/>
        </p:nvSpPr>
        <p:spPr>
          <a:xfrm>
            <a:off x="1143202" y="6139974"/>
            <a:ext cx="5486144" cy="369332"/>
          </a:xfrm>
          <a:prstGeom prst="rect">
            <a:avLst/>
          </a:prstGeom>
          <a:noFill/>
        </p:spPr>
        <p:txBody>
          <a:bodyPr wrap="square" rtlCol="0">
            <a:spAutoFit/>
          </a:bodyPr>
          <a:lstStyle/>
          <a:p>
            <a:r>
              <a:rPr lang="zh-CN" altLang="en-US" dirty="0">
                <a:solidFill>
                  <a:srgbClr val="FF0000"/>
                </a:solidFill>
              </a:rPr>
              <a:t>成绩评定：在线练习与考试，占比</a:t>
            </a:r>
            <a:r>
              <a:rPr lang="en-US" altLang="zh-CN" dirty="0">
                <a:solidFill>
                  <a:srgbClr val="FF0000"/>
                </a:solidFill>
              </a:rPr>
              <a:t>30%</a:t>
            </a:r>
            <a:endParaRPr lang="zh-CN" altLang="en-US" dirty="0">
              <a:solidFill>
                <a:srgbClr val="FF0000"/>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Box 66"/>
          <p:cNvSpPr txBox="1">
            <a:spLocks noChangeArrowheads="1"/>
          </p:cNvSpPr>
          <p:nvPr/>
        </p:nvSpPr>
        <p:spPr bwMode="auto">
          <a:xfrm>
            <a:off x="0" y="990600"/>
            <a:ext cx="9144000" cy="590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en-US" altLang="zh-CN" sz="1800" b="0">
              <a:latin typeface="Garamond" panose="02020404030301010803" pitchFamily="18" charset="0"/>
            </a:endParaRPr>
          </a:p>
          <a:p>
            <a:pPr eaLnBrk="1" hangingPunct="1">
              <a:spcBef>
                <a:spcPct val="0"/>
              </a:spcBef>
              <a:buClrTx/>
              <a:buFont typeface="Arial" panose="020B0604020202020204" pitchFamily="34" charset="0"/>
              <a:buNone/>
            </a:pPr>
            <a:endParaRPr lang="zh-CN" altLang="en-US" sz="1800" b="0">
              <a:latin typeface="Garamond" panose="02020404030301010803" pitchFamily="18" charset="0"/>
            </a:endParaRPr>
          </a:p>
        </p:txBody>
      </p:sp>
      <p:sp>
        <p:nvSpPr>
          <p:cNvPr id="106499" name="Rectangle 2"/>
          <p:cNvSpPr>
            <a:spLocks noGrp="1" noRot="1" noChangeArrowheads="1"/>
          </p:cNvSpPr>
          <p:nvPr>
            <p:ph type="title"/>
          </p:nvPr>
        </p:nvSpPr>
        <p:spPr>
          <a:xfrm>
            <a:off x="914400" y="0"/>
            <a:ext cx="8229600" cy="762000"/>
          </a:xfrm>
        </p:spPr>
        <p:txBody>
          <a:bodyPr/>
          <a:lstStyle/>
          <a:p>
            <a:r>
              <a:rPr lang="zh-CN" altLang="en-US" sz="3600" dirty="0">
                <a:ea typeface="宋体" panose="02010600030101010101" pitchFamily="2" charset="-122"/>
              </a:rPr>
              <a:t>课堂学习</a:t>
            </a:r>
            <a:endParaRPr lang="en-US" altLang="zh-CN" sz="36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6318" y="2057436"/>
            <a:ext cx="8838968" cy="3096576"/>
          </a:xfrm>
          <a:prstGeom prst="rect">
            <a:avLst/>
          </a:prstGeom>
        </p:spPr>
      </p:pic>
      <p:sp>
        <p:nvSpPr>
          <p:cNvPr id="3" name="文本框 2"/>
          <p:cNvSpPr txBox="1"/>
          <p:nvPr/>
        </p:nvSpPr>
        <p:spPr>
          <a:xfrm>
            <a:off x="332340" y="3620321"/>
            <a:ext cx="2604052" cy="400110"/>
          </a:xfrm>
          <a:prstGeom prst="rect">
            <a:avLst/>
          </a:prstGeom>
          <a:noFill/>
          <a:ln>
            <a:solidFill>
              <a:schemeClr val="accent1"/>
            </a:solidFill>
          </a:ln>
        </p:spPr>
        <p:txBody>
          <a:bodyPr wrap="square" rtlCol="0">
            <a:spAutoFit/>
          </a:bodyPr>
          <a:lstStyle/>
          <a:p>
            <a:pPr algn="ctr"/>
            <a:r>
              <a:rPr lang="zh-CN" altLang="en-US" sz="2000" dirty="0">
                <a:solidFill>
                  <a:srgbClr val="FF0000"/>
                </a:solidFill>
              </a:rPr>
              <a:t>元学习、小样本学习</a:t>
            </a:r>
            <a:endParaRPr lang="zh-CN" altLang="en-US" sz="2000" dirty="0">
              <a:solidFill>
                <a:srgbClr val="FF0000"/>
              </a:solidFill>
            </a:endParaRPr>
          </a:p>
        </p:txBody>
      </p:sp>
      <p:sp>
        <p:nvSpPr>
          <p:cNvPr id="4" name="文本框 3"/>
          <p:cNvSpPr txBox="1"/>
          <p:nvPr/>
        </p:nvSpPr>
        <p:spPr>
          <a:xfrm>
            <a:off x="5919179" y="3634918"/>
            <a:ext cx="2604052" cy="400110"/>
          </a:xfrm>
          <a:prstGeom prst="rect">
            <a:avLst/>
          </a:prstGeom>
          <a:noFill/>
          <a:ln>
            <a:solidFill>
              <a:schemeClr val="accent1"/>
            </a:solidFill>
          </a:ln>
        </p:spPr>
        <p:txBody>
          <a:bodyPr wrap="square" rtlCol="0">
            <a:spAutoFit/>
          </a:bodyPr>
          <a:lstStyle/>
          <a:p>
            <a:pPr algn="ctr"/>
            <a:r>
              <a:rPr lang="zh-CN" altLang="en-US" sz="2000" dirty="0">
                <a:solidFill>
                  <a:srgbClr val="FF0000"/>
                </a:solidFill>
              </a:rPr>
              <a:t>知识与学习的结合</a:t>
            </a:r>
            <a:endParaRPr lang="zh-CN" altLang="en-US" sz="2000" dirty="0">
              <a:solidFill>
                <a:srgbClr val="FF0000"/>
              </a:solidFill>
            </a:endParaRPr>
          </a:p>
        </p:txBody>
      </p:sp>
      <p:sp>
        <p:nvSpPr>
          <p:cNvPr id="6" name="文本框 5"/>
          <p:cNvSpPr txBox="1"/>
          <p:nvPr/>
        </p:nvSpPr>
        <p:spPr>
          <a:xfrm>
            <a:off x="204329" y="2590629"/>
            <a:ext cx="3506235" cy="400110"/>
          </a:xfrm>
          <a:prstGeom prst="rect">
            <a:avLst/>
          </a:prstGeom>
          <a:noFill/>
          <a:ln>
            <a:solidFill>
              <a:schemeClr val="accent1"/>
            </a:solidFill>
          </a:ln>
        </p:spPr>
        <p:txBody>
          <a:bodyPr wrap="square" rtlCol="0">
            <a:spAutoFit/>
          </a:bodyPr>
          <a:lstStyle/>
          <a:p>
            <a:pPr algn="ctr"/>
            <a:r>
              <a:rPr lang="zh-CN" altLang="en-US" sz="2000" dirty="0">
                <a:solidFill>
                  <a:srgbClr val="FF0000"/>
                </a:solidFill>
              </a:rPr>
              <a:t>结构学习、注意力、可解释性</a:t>
            </a:r>
            <a:endParaRPr lang="zh-CN" altLang="en-US" sz="2000" dirty="0">
              <a:solidFill>
                <a:srgbClr val="FF0000"/>
              </a:solidFill>
            </a:endParaRPr>
          </a:p>
        </p:txBody>
      </p:sp>
      <p:sp>
        <p:nvSpPr>
          <p:cNvPr id="9" name="文本框 8"/>
          <p:cNvSpPr txBox="1"/>
          <p:nvPr/>
        </p:nvSpPr>
        <p:spPr>
          <a:xfrm>
            <a:off x="914400" y="1295456"/>
            <a:ext cx="6019738"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t>学习内容：六大技术途径的部分前沿研究</a:t>
            </a:r>
            <a:endParaRPr lang="zh-CN" altLang="en-US" sz="2400" dirty="0"/>
          </a:p>
        </p:txBody>
      </p:sp>
      <p:sp>
        <p:nvSpPr>
          <p:cNvPr id="10" name="文本框 9"/>
          <p:cNvSpPr txBox="1"/>
          <p:nvPr/>
        </p:nvSpPr>
        <p:spPr>
          <a:xfrm>
            <a:off x="1143090" y="5536136"/>
            <a:ext cx="5638652" cy="646331"/>
          </a:xfrm>
          <a:prstGeom prst="rect">
            <a:avLst/>
          </a:prstGeom>
          <a:noFill/>
        </p:spPr>
        <p:txBody>
          <a:bodyPr wrap="square" rtlCol="0">
            <a:spAutoFit/>
          </a:bodyPr>
          <a:lstStyle/>
          <a:p>
            <a:r>
              <a:rPr lang="zh-CN" altLang="en-US" dirty="0">
                <a:solidFill>
                  <a:srgbClr val="FF0000"/>
                </a:solidFill>
              </a:rPr>
              <a:t>成绩评定：平时每讲总结占比</a:t>
            </a:r>
            <a:r>
              <a:rPr lang="en-US" altLang="zh-CN" dirty="0">
                <a:solidFill>
                  <a:srgbClr val="FF0000"/>
                </a:solidFill>
              </a:rPr>
              <a:t>20%</a:t>
            </a:r>
            <a:r>
              <a:rPr lang="zh-CN" altLang="en-US" dirty="0">
                <a:solidFill>
                  <a:srgbClr val="FF0000"/>
                </a:solidFill>
              </a:rPr>
              <a:t>，大作业占比</a:t>
            </a:r>
            <a:r>
              <a:rPr lang="en-US" altLang="zh-CN" dirty="0">
                <a:solidFill>
                  <a:srgbClr val="FF0000"/>
                </a:solidFill>
              </a:rPr>
              <a:t>50%</a:t>
            </a:r>
            <a:endParaRPr lang="en-US" altLang="zh-CN" dirty="0">
              <a:solidFill>
                <a:srgbClr val="FF0000"/>
              </a:solidFill>
            </a:endParaRPr>
          </a:p>
          <a:p>
            <a:r>
              <a:rPr lang="zh-CN" altLang="en-US" dirty="0">
                <a:solidFill>
                  <a:srgbClr val="FF0000"/>
                </a:solidFill>
              </a:rPr>
              <a:t>加  分 项：上台总结</a:t>
            </a:r>
            <a:r>
              <a:rPr lang="en-US" altLang="zh-CN" dirty="0">
                <a:solidFill>
                  <a:srgbClr val="FF0000"/>
                </a:solidFill>
              </a:rPr>
              <a:t>5</a:t>
            </a:r>
            <a:r>
              <a:rPr lang="zh-CN" altLang="en-US">
                <a:solidFill>
                  <a:srgbClr val="FF0000"/>
                </a:solidFill>
              </a:rPr>
              <a:t>分、</a:t>
            </a:r>
            <a:r>
              <a:rPr lang="zh-CN" altLang="en-US" dirty="0">
                <a:solidFill>
                  <a:srgbClr val="FF0000"/>
                </a:solidFill>
              </a:rPr>
              <a:t>大作业上台讲演</a:t>
            </a:r>
            <a:r>
              <a:rPr lang="en-US" altLang="zh-CN" dirty="0">
                <a:solidFill>
                  <a:srgbClr val="FF0000"/>
                </a:solidFill>
              </a:rPr>
              <a:t>10</a:t>
            </a:r>
            <a:r>
              <a:rPr lang="zh-CN" altLang="en-US" dirty="0">
                <a:solidFill>
                  <a:srgbClr val="FF0000"/>
                </a:solidFill>
              </a:rPr>
              <a:t>分</a:t>
            </a:r>
            <a:endParaRPr lang="zh-CN" altLang="en-US" dirty="0">
              <a:solidFill>
                <a:srgbClr val="FF0000"/>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subTitle" idx="1"/>
          </p:nvPr>
        </p:nvSpPr>
        <p:spPr>
          <a:xfrm>
            <a:off x="1295400" y="3657600"/>
            <a:ext cx="7772400" cy="457200"/>
          </a:xfrm>
        </p:spPr>
        <p:txBody>
          <a:bodyPr/>
          <a:lstStyle/>
          <a:p>
            <a:pPr algn="r" eaLnBrk="1" hangingPunct="1"/>
            <a:r>
              <a:rPr lang="en-US" altLang="zh-CN" sz="2100" dirty="0">
                <a:latin typeface="华文新魏" panose="02010800040101010101" pitchFamily="2" charset="-122"/>
                <a:ea typeface="华文新魏" panose="02010800040101010101" pitchFamily="2" charset="-122"/>
              </a:rPr>
              <a:t>LIUXIABI@BIT.EDU.CN</a:t>
            </a:r>
            <a:endParaRPr lang="en-US" altLang="zh-CN" sz="2100" dirty="0">
              <a:latin typeface="华文新魏" panose="02010800040101010101" pitchFamily="2" charset="-122"/>
              <a:ea typeface="华文新魏" panose="02010800040101010101" pitchFamily="2" charset="-122"/>
            </a:endParaRPr>
          </a:p>
        </p:txBody>
      </p:sp>
      <p:sp>
        <p:nvSpPr>
          <p:cNvPr id="112643" name="WordArt 3"/>
          <p:cNvSpPr>
            <a:spLocks noChangeArrowheads="1" noChangeShapeType="1" noTextEdit="1"/>
          </p:cNvSpPr>
          <p:nvPr/>
        </p:nvSpPr>
        <p:spPr bwMode="auto">
          <a:xfrm>
            <a:off x="3200400" y="1371600"/>
            <a:ext cx="5257800" cy="685800"/>
          </a:xfrm>
          <a:prstGeom prst="rect">
            <a:avLst/>
          </a:prstGeom>
        </p:spPr>
        <p:txBody>
          <a:bodyPr wrap="none" fromWordArt="1">
            <a:prstTxWarp prst="textDeflate">
              <a:avLst>
                <a:gd name="adj" fmla="val 13838"/>
              </a:avLst>
            </a:prstTxWarp>
          </a:bodyPr>
          <a:lstStyle/>
          <a:p>
            <a:pPr algn="ctr"/>
            <a:r>
              <a:rPr lang="en-US" altLang="zh-CN" sz="5400" b="1" kern="10">
                <a:ln w="28575">
                  <a:solidFill>
                    <a:schemeClr val="bg1"/>
                  </a:solidFill>
                  <a:round/>
                </a:ln>
                <a:gradFill rotWithShape="1">
                  <a:gsLst>
                    <a:gs pos="0">
                      <a:schemeClr val="accent1"/>
                    </a:gs>
                    <a:gs pos="100000">
                      <a:schemeClr val="tx1"/>
                    </a:gs>
                  </a:gsLst>
                  <a:lin ang="5400000" scaled="1"/>
                </a:gradFill>
                <a:effectLst>
                  <a:outerShdw dist="71842" dir="2700000" algn="ctr" rotWithShape="0">
                    <a:schemeClr val="bg2">
                      <a:alpha val="50000"/>
                    </a:schemeClr>
                  </a:outerShdw>
                </a:effectLst>
                <a:ea typeface="Verdana" panose="020B0604030504040204" pitchFamily="34" charset="0"/>
              </a:rPr>
              <a:t>End of Lecture1</a:t>
            </a:r>
            <a:endParaRPr lang="zh-CN" altLang="en-US" sz="5400" b="1" kern="10">
              <a:ln w="28575">
                <a:solidFill>
                  <a:schemeClr val="bg1"/>
                </a:solidFill>
                <a:round/>
              </a:ln>
              <a:gradFill rotWithShape="1">
                <a:gsLst>
                  <a:gs pos="0">
                    <a:schemeClr val="accent1"/>
                  </a:gs>
                  <a:gs pos="100000">
                    <a:schemeClr val="tx1"/>
                  </a:gs>
                </a:gsLst>
                <a:lin ang="5400000" scaled="1"/>
              </a:gradFill>
              <a:effectLst>
                <a:outerShdw dist="71842" dir="2700000" algn="ctr" rotWithShape="0">
                  <a:schemeClr val="bg2">
                    <a:alpha val="50000"/>
                  </a:schemeClr>
                </a:outerShdw>
              </a:effectLst>
            </a:endParaRPr>
          </a:p>
        </p:txBody>
      </p:sp>
      <p:sp>
        <p:nvSpPr>
          <p:cNvPr id="112644" name="灯片编号占位符 3"/>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EDCDF860-88B1-4B5F-AE4B-4B530A2D57FE}" type="slidenum">
              <a:rPr lang="en-US" altLang="zh-CN" sz="1400" b="0">
                <a:solidFill>
                  <a:srgbClr val="FFFFFF"/>
                </a:solidFill>
              </a:rPr>
            </a:fld>
            <a:endParaRPr lang="en-US" altLang="zh-CN" sz="1400" b="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254E6843-123B-415A-A628-66B8BF3F18CB}"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32771"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A5747278-7A2D-4BF1-9C74-2876D670B351}" type="datetime1">
              <a:rPr lang="zh-CN" altLang="en-US" sz="1400" b="0" smtClean="0">
                <a:solidFill>
                  <a:schemeClr val="bg1"/>
                </a:solidFill>
              </a:rPr>
            </a:fld>
            <a:endParaRPr lang="en-US" altLang="zh-CN" sz="1400" b="0">
              <a:solidFill>
                <a:schemeClr val="bg1"/>
              </a:solidFill>
            </a:endParaRPr>
          </a:p>
        </p:txBody>
      </p:sp>
      <p:sp>
        <p:nvSpPr>
          <p:cNvPr id="32772" name="Rectangle 2"/>
          <p:cNvSpPr>
            <a:spLocks noGrp="1" noRot="1" noChangeArrowheads="1"/>
          </p:cNvSpPr>
          <p:nvPr>
            <p:ph type="title" idx="4294967295"/>
          </p:nvPr>
        </p:nvSpPr>
        <p:spPr>
          <a:xfrm>
            <a:off x="914400" y="2895600"/>
            <a:ext cx="6553200" cy="1143000"/>
          </a:xfrm>
        </p:spPr>
        <p:txBody>
          <a:bodyPr/>
          <a:lstStyle/>
          <a:p>
            <a:pPr eaLnBrk="1" hangingPunct="1"/>
            <a:r>
              <a:rPr lang="en-US" altLang="zh-CN" sz="3600">
                <a:solidFill>
                  <a:schemeClr val="tx1"/>
                </a:solidFill>
                <a:ea typeface="宋体" panose="02010600030101010101" pitchFamily="2" charset="-122"/>
              </a:rPr>
              <a:t>PartⅠ: Philosophy in AI</a:t>
            </a:r>
            <a:endParaRPr lang="en-US" altLang="zh-CN" sz="3600">
              <a:solidFill>
                <a:schemeClr val="tx1"/>
              </a:solidFill>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34819"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DCDF53C6-9A16-4866-8AC8-4914E6972F00}"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34820"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4B7E1849-51B6-48E8-9C59-9CA81E46C0A9}" type="datetime1">
              <a:rPr lang="zh-CN" altLang="en-US" sz="1400" b="0" smtClean="0">
                <a:solidFill>
                  <a:schemeClr val="bg1"/>
                </a:solidFill>
              </a:rPr>
            </a:fld>
            <a:endParaRPr lang="en-US" altLang="zh-CN" sz="1400" b="0">
              <a:solidFill>
                <a:schemeClr val="bg1"/>
              </a:solidFill>
            </a:endParaRPr>
          </a:p>
        </p:txBody>
      </p:sp>
      <p:sp>
        <p:nvSpPr>
          <p:cNvPr id="34821" name="Rectangle 2"/>
          <p:cNvSpPr>
            <a:spLocks noGrp="1" noRot="1" noChangeArrowheads="1"/>
          </p:cNvSpPr>
          <p:nvPr>
            <p:ph type="title" idx="4294967295"/>
          </p:nvPr>
        </p:nvSpPr>
        <p:spPr>
          <a:xfrm>
            <a:off x="914400" y="0"/>
            <a:ext cx="8229600" cy="762000"/>
          </a:xfrm>
        </p:spPr>
        <p:txBody>
          <a:bodyPr/>
          <a:lstStyle/>
          <a:p>
            <a:pPr eaLnBrk="1" hangingPunct="1"/>
            <a:r>
              <a:rPr lang="en-US" altLang="zh-CN" sz="3600">
                <a:ea typeface="宋体" panose="02010600030101010101" pitchFamily="2" charset="-122"/>
              </a:rPr>
              <a:t>What is Intelligence, anyway??</a:t>
            </a:r>
            <a:endParaRPr lang="en-US" altLang="zh-CN" sz="3600">
              <a:ea typeface="宋体" panose="02010600030101010101" pitchFamily="2" charset="-122"/>
            </a:endParaRPr>
          </a:p>
        </p:txBody>
      </p:sp>
      <p:sp>
        <p:nvSpPr>
          <p:cNvPr id="34822" name="Rectangle 3"/>
          <p:cNvSpPr>
            <a:spLocks noGrp="1" noRot="1" noChangeArrowheads="1"/>
          </p:cNvSpPr>
          <p:nvPr>
            <p:ph type="body" idx="4294967295"/>
          </p:nvPr>
        </p:nvSpPr>
        <p:spPr>
          <a:xfrm>
            <a:off x="5562600" y="1295400"/>
            <a:ext cx="3276600" cy="3505200"/>
          </a:xfrm>
        </p:spPr>
        <p:txBody>
          <a:bodyPr/>
          <a:lstStyle/>
          <a:p>
            <a:pPr algn="just" eaLnBrk="1" hangingPunct="1">
              <a:buFont typeface="Wingdings" panose="05000000000000000000" pitchFamily="2" charset="2"/>
              <a:buNone/>
            </a:pPr>
            <a:r>
              <a:rPr lang="en-US" altLang="zh-CN" sz="2400">
                <a:latin typeface="CMTI12" charset="0"/>
                <a:ea typeface="宋体" panose="02010600030101010101" pitchFamily="2" charset="-122"/>
              </a:rPr>
              <a:t>    R. J. Sternberg: “</a:t>
            </a:r>
            <a:r>
              <a:rPr lang="en-US" altLang="zh-CN" sz="2400" i="1">
                <a:latin typeface="CMTI12" charset="0"/>
                <a:ea typeface="宋体" panose="02010600030101010101" pitchFamily="2" charset="-122"/>
              </a:rPr>
              <a:t>Viewed narrowly, there seem to be almost as many definitions of intelligence as there were experts asked to define it</a:t>
            </a:r>
            <a:r>
              <a:rPr lang="en-US" altLang="zh-CN" sz="2400">
                <a:latin typeface="CMTI12" charset="0"/>
                <a:ea typeface="宋体" panose="02010600030101010101" pitchFamily="2" charset="-122"/>
              </a:rPr>
              <a:t>.”                                                                    </a:t>
            </a:r>
            <a:endParaRPr lang="en-US" altLang="zh-CN" sz="2400">
              <a:latin typeface="Times New Roman" panose="02020603050405020304" pitchFamily="18" charset="0"/>
              <a:ea typeface="宋体" panose="02010600030101010101" pitchFamily="2" charset="-122"/>
            </a:endParaRPr>
          </a:p>
        </p:txBody>
      </p:sp>
      <p:sp>
        <p:nvSpPr>
          <p:cNvPr id="34823" name="Text Box 6"/>
          <p:cNvSpPr txBox="1">
            <a:spLocks noChangeArrowheads="1"/>
          </p:cNvSpPr>
          <p:nvPr/>
        </p:nvSpPr>
        <p:spPr bwMode="auto">
          <a:xfrm>
            <a:off x="838200" y="5257800"/>
            <a:ext cx="7696200" cy="9556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buClrTx/>
              <a:buFont typeface="Arial" panose="020B0604020202020204" pitchFamily="34" charset="0"/>
              <a:buNone/>
            </a:pPr>
            <a:r>
              <a:rPr lang="en-US" altLang="zh-CN">
                <a:solidFill>
                  <a:srgbClr val="FF0000"/>
                </a:solidFill>
                <a:latin typeface="Times New Roman" panose="02020603050405020304" pitchFamily="18" charset="0"/>
              </a:rPr>
              <a:t>It is useful to think of intelligence in terms of an open collection of attributes.</a:t>
            </a:r>
            <a:endParaRPr lang="zh-CN" altLang="en-US">
              <a:solidFill>
                <a:srgbClr val="FF0000"/>
              </a:solidFill>
              <a:latin typeface="Times New Roman" panose="02020603050405020304" pitchFamily="18" charset="0"/>
            </a:endParaRPr>
          </a:p>
        </p:txBody>
      </p:sp>
      <p:pic>
        <p:nvPicPr>
          <p:cNvPr id="34824" name="图片 8" descr="人脑-宇宙对比.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219200"/>
            <a:ext cx="52578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页脚占位符 4"/>
          <p:cNvSpPr>
            <a:spLocks noGrp="1"/>
          </p:cNvSpPr>
          <p:nvPr>
            <p:ph type="ftr"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r>
              <a:rPr lang="zh-CN" altLang="en-US" sz="1400" b="0">
                <a:solidFill>
                  <a:schemeClr val="bg1"/>
                </a:solidFill>
              </a:rPr>
              <a:t>AI:Introduction</a:t>
            </a:r>
            <a:endParaRPr lang="en-US" altLang="zh-CN" sz="1400" b="0">
              <a:solidFill>
                <a:schemeClr val="bg1"/>
              </a:solidFill>
            </a:endParaRPr>
          </a:p>
        </p:txBody>
      </p:sp>
      <p:sp>
        <p:nvSpPr>
          <p:cNvPr id="36867" name="灯片编号占位符 5"/>
          <p:cNvSpPr>
            <a:spLocks noGrp="1" noChangeArrowheads="1"/>
          </p:cNvSpPr>
          <p:nvPr>
            <p:ph type="sldNum" sz="quarter" idx="11"/>
          </p:nvPr>
        </p:nvSpPr>
        <p:spPr bwMode="auto">
          <a:xfrm>
            <a:off x="6553200"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 typeface="Arial" panose="020B0604020202020204" pitchFamily="34" charset="0"/>
              <a:buNone/>
            </a:pPr>
            <a:fld id="{5E03CC5F-483D-456F-9F81-3CD90EE731BE}" type="slidenum">
              <a:rPr lang="zh-CN" altLang="en-US" sz="1400" b="0">
                <a:solidFill>
                  <a:schemeClr val="bg1"/>
                </a:solidFill>
                <a:latin typeface="Arial" panose="020B0604020202020204" pitchFamily="34" charset="0"/>
              </a:rPr>
            </a:fld>
            <a:endParaRPr lang="en-US" altLang="zh-CN" sz="1400" b="0">
              <a:solidFill>
                <a:schemeClr val="bg1"/>
              </a:solidFill>
              <a:latin typeface="Arial" panose="020B0604020202020204" pitchFamily="34" charset="0"/>
            </a:endParaRPr>
          </a:p>
        </p:txBody>
      </p:sp>
      <p:sp>
        <p:nvSpPr>
          <p:cNvPr id="36868" name="日期占位符 3"/>
          <p:cNvSpPr>
            <a:spLocks noGrp="1"/>
          </p:cNvSpPr>
          <p:nvPr>
            <p:ph type="dt"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ClrTx/>
              <a:buFontTx/>
              <a:buNone/>
            </a:pPr>
            <a:fld id="{3353BA6F-C40A-45EE-AA3C-7B049AFE1E40}" type="datetime1">
              <a:rPr lang="zh-CN" altLang="en-US" sz="1400" b="0" smtClean="0">
                <a:solidFill>
                  <a:schemeClr val="bg1"/>
                </a:solidFill>
              </a:rPr>
            </a:fld>
            <a:endParaRPr lang="en-US" altLang="zh-CN" sz="1400" b="0">
              <a:solidFill>
                <a:schemeClr val="bg1"/>
              </a:solidFill>
            </a:endParaRPr>
          </a:p>
        </p:txBody>
      </p:sp>
      <p:sp>
        <p:nvSpPr>
          <p:cNvPr id="36869" name="Rectangle 2"/>
          <p:cNvSpPr>
            <a:spLocks noGrp="1" noRot="1" noChangeArrowheads="1"/>
          </p:cNvSpPr>
          <p:nvPr>
            <p:ph type="title" idx="4294967295"/>
          </p:nvPr>
        </p:nvSpPr>
        <p:spPr>
          <a:xfrm>
            <a:off x="838200" y="0"/>
            <a:ext cx="8305800" cy="1066800"/>
          </a:xfrm>
          <a:solidFill>
            <a:schemeClr val="tx2"/>
          </a:solidFill>
        </p:spPr>
        <p:txBody>
          <a:bodyPr/>
          <a:lstStyle/>
          <a:p>
            <a:pPr eaLnBrk="1" hangingPunct="1"/>
            <a:r>
              <a:rPr lang="en-US" altLang="zh-CN" sz="3600">
                <a:ea typeface="宋体" panose="02010600030101010101" pitchFamily="2" charset="-122"/>
              </a:rPr>
              <a:t>How to measure Machine Intelligence?</a:t>
            </a:r>
            <a:endParaRPr lang="en-US" altLang="zh-CN" sz="3600">
              <a:ea typeface="宋体" panose="02010600030101010101" pitchFamily="2" charset="-122"/>
            </a:endParaRPr>
          </a:p>
        </p:txBody>
      </p:sp>
      <p:sp>
        <p:nvSpPr>
          <p:cNvPr id="36870" name="Rectangle 3"/>
          <p:cNvSpPr>
            <a:spLocks noGrp="1" noRot="1" noChangeArrowheads="1"/>
          </p:cNvSpPr>
          <p:nvPr>
            <p:ph type="body" idx="4294967295"/>
          </p:nvPr>
        </p:nvSpPr>
        <p:spPr>
          <a:xfrm>
            <a:off x="381000" y="1905000"/>
            <a:ext cx="8229600" cy="3733800"/>
          </a:xfrm>
        </p:spPr>
        <p:txBody>
          <a:bodyPr/>
          <a:lstStyle/>
          <a:p>
            <a:pPr eaLnBrk="1" hangingPunct="1"/>
            <a:r>
              <a:rPr lang="en-US" altLang="zh-CN">
                <a:ea typeface="宋体" panose="02010600030101010101" pitchFamily="2" charset="-122"/>
              </a:rPr>
              <a:t>Two views</a:t>
            </a:r>
            <a:endParaRPr lang="en-US" altLang="zh-CN">
              <a:ea typeface="宋体" panose="02010600030101010101" pitchFamily="2" charset="-122"/>
            </a:endParaRPr>
          </a:p>
          <a:p>
            <a:pPr lvl="1" eaLnBrk="1" hangingPunct="1"/>
            <a:r>
              <a:rPr kumimoji="0" lang="en-US" altLang="zh-CN">
                <a:latin typeface="Arial" panose="020B0604020202020204" pitchFamily="34" charset="0"/>
                <a:ea typeface="宋体" panose="02010600030101010101" pitchFamily="2" charset="-122"/>
              </a:rPr>
              <a:t>Behavior/action (</a:t>
            </a:r>
            <a:r>
              <a:rPr kumimoji="0" lang="en-US" altLang="zh-CN" i="1">
                <a:solidFill>
                  <a:schemeClr val="hlink"/>
                </a:solidFill>
                <a:latin typeface="Arial" panose="020B0604020202020204" pitchFamily="34" charset="0"/>
                <a:ea typeface="宋体" panose="02010600030101010101" pitchFamily="2" charset="-122"/>
              </a:rPr>
              <a:t>weak AI </a:t>
            </a:r>
            <a:r>
              <a:rPr kumimoji="0" lang="en-US" altLang="zh-CN">
                <a:latin typeface="Arial" panose="020B0604020202020204" pitchFamily="34" charset="0"/>
                <a:ea typeface="宋体" panose="02010600030101010101" pitchFamily="2" charset="-122"/>
              </a:rPr>
              <a:t>)</a:t>
            </a:r>
            <a:endParaRPr kumimoji="0" lang="en-US" altLang="zh-CN">
              <a:latin typeface="Arial" panose="020B0604020202020204" pitchFamily="34" charset="0"/>
              <a:ea typeface="宋体" panose="02010600030101010101" pitchFamily="2" charset="-122"/>
            </a:endParaRPr>
          </a:p>
          <a:p>
            <a:pPr lvl="2" eaLnBrk="1" hangingPunct="1"/>
            <a:r>
              <a:rPr kumimoji="0" lang="en-US" altLang="zh-CN">
                <a:latin typeface="Arial" panose="020B0604020202020204" pitchFamily="34" charset="0"/>
                <a:ea typeface="宋体" panose="02010600030101010101" pitchFamily="2" charset="-122"/>
              </a:rPr>
              <a:t>Can the machine act intelligently? </a:t>
            </a:r>
            <a:endParaRPr kumimoji="0" lang="en-US" altLang="zh-CN">
              <a:latin typeface="Arial" panose="020B0604020202020204" pitchFamily="34" charset="0"/>
              <a:ea typeface="宋体" panose="02010600030101010101" pitchFamily="2" charset="-122"/>
            </a:endParaRPr>
          </a:p>
          <a:p>
            <a:pPr lvl="2" eaLnBrk="1" hangingPunct="1"/>
            <a:r>
              <a:rPr kumimoji="0" lang="en-US" altLang="zh-CN">
                <a:solidFill>
                  <a:srgbClr val="FF0000"/>
                </a:solidFill>
                <a:latin typeface="Arial" panose="020B0604020202020204" pitchFamily="34" charset="0"/>
                <a:ea typeface="宋体" panose="02010600030101010101" pitchFamily="2" charset="-122"/>
              </a:rPr>
              <a:t>Turing test</a:t>
            </a:r>
            <a:r>
              <a:rPr kumimoji="0" lang="en-US" altLang="zh-CN">
                <a:latin typeface="Arial" panose="020B0604020202020204" pitchFamily="34" charset="0"/>
                <a:ea typeface="宋体" panose="02010600030101010101" pitchFamily="2" charset="-122"/>
              </a:rPr>
              <a:t>.</a:t>
            </a:r>
            <a:endParaRPr kumimoji="0" lang="en-US" altLang="zh-CN">
              <a:latin typeface="Arial" panose="020B0604020202020204" pitchFamily="34" charset="0"/>
              <a:ea typeface="宋体" panose="02010600030101010101" pitchFamily="2" charset="-122"/>
            </a:endParaRPr>
          </a:p>
          <a:p>
            <a:pPr lvl="1" eaLnBrk="1" hangingPunct="1"/>
            <a:r>
              <a:rPr kumimoji="0" lang="en-US" altLang="zh-CN">
                <a:latin typeface="Arial" panose="020B0604020202020204" pitchFamily="34" charset="0"/>
                <a:ea typeface="宋体" panose="02010600030101010101" pitchFamily="2" charset="-122"/>
              </a:rPr>
              <a:t>Thought process/reasoning (</a:t>
            </a:r>
            <a:r>
              <a:rPr kumimoji="0" lang="en-US" altLang="zh-CN" i="1">
                <a:solidFill>
                  <a:schemeClr val="hlink"/>
                </a:solidFill>
                <a:latin typeface="Arial" panose="020B0604020202020204" pitchFamily="34" charset="0"/>
                <a:ea typeface="宋体" panose="02010600030101010101" pitchFamily="2" charset="-122"/>
              </a:rPr>
              <a:t>strong AI </a:t>
            </a:r>
            <a:r>
              <a:rPr kumimoji="0" lang="en-US" altLang="zh-CN">
                <a:latin typeface="Arial" panose="020B0604020202020204" pitchFamily="34" charset="0"/>
                <a:ea typeface="宋体" panose="02010600030101010101" pitchFamily="2" charset="-122"/>
              </a:rPr>
              <a:t>)</a:t>
            </a:r>
            <a:endParaRPr kumimoji="0" lang="en-US" altLang="zh-CN">
              <a:latin typeface="Arial" panose="020B0604020202020204" pitchFamily="34" charset="0"/>
              <a:ea typeface="宋体" panose="02010600030101010101" pitchFamily="2" charset="-122"/>
            </a:endParaRPr>
          </a:p>
          <a:p>
            <a:pPr lvl="2" eaLnBrk="1" hangingPunct="1"/>
            <a:r>
              <a:rPr kumimoji="0" lang="en-US" altLang="zh-CN">
                <a:latin typeface="Arial" panose="020B0604020202020204" pitchFamily="34" charset="0"/>
                <a:ea typeface="宋体" panose="02010600030101010101" pitchFamily="2" charset="-122"/>
              </a:rPr>
              <a:t>Are machines actually thinking?</a:t>
            </a:r>
            <a:endParaRPr kumimoji="0" lang="en-US" altLang="zh-CN">
              <a:latin typeface="Arial" panose="020B0604020202020204" pitchFamily="34" charset="0"/>
              <a:ea typeface="宋体" panose="02010600030101010101" pitchFamily="2" charset="-122"/>
            </a:endParaRPr>
          </a:p>
          <a:p>
            <a:pPr lvl="2" eaLnBrk="1" hangingPunct="1"/>
            <a:r>
              <a:rPr kumimoji="0" lang="en-US" altLang="zh-CN">
                <a:solidFill>
                  <a:srgbClr val="FF0000"/>
                </a:solidFill>
                <a:latin typeface="Arial" panose="020B0604020202020204" pitchFamily="34" charset="0"/>
                <a:ea typeface="宋体" panose="02010600030101010101" pitchFamily="2" charset="-122"/>
              </a:rPr>
              <a:t>Chinese Room of </a:t>
            </a:r>
            <a:r>
              <a:rPr kumimoji="0" lang="en-GB" altLang="zh-CN">
                <a:solidFill>
                  <a:srgbClr val="FF0000"/>
                </a:solidFill>
                <a:latin typeface="Arial" panose="020B0604020202020204" pitchFamily="34" charset="0"/>
                <a:ea typeface="宋体" panose="02010600030101010101" pitchFamily="2" charset="-122"/>
              </a:rPr>
              <a:t>J. R. Searle</a:t>
            </a:r>
            <a:r>
              <a:rPr kumimoji="0" lang="en-GB" altLang="zh-CN">
                <a:solidFill>
                  <a:srgbClr val="FFD85D"/>
                </a:solidFill>
                <a:latin typeface="Arial" panose="020B0604020202020204" pitchFamily="34" charset="0"/>
                <a:ea typeface="宋体" panose="02010600030101010101" pitchFamily="2" charset="-122"/>
              </a:rPr>
              <a:t> </a:t>
            </a:r>
            <a:endParaRPr kumimoji="0" lang="en-US" altLang="zh-CN">
              <a:solidFill>
                <a:srgbClr val="FFD85D"/>
              </a:solidFill>
              <a:latin typeface="Arial" panose="020B0604020202020204" pitchFamily="34" charset="0"/>
              <a:ea typeface="宋体" panose="02010600030101010101" pitchFamily="2" charset="-122"/>
            </a:endParaRPr>
          </a:p>
        </p:txBody>
      </p:sp>
      <p:pic>
        <p:nvPicPr>
          <p:cNvPr id="36871" name="Picture 15" descr="Alantur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10400" y="1905000"/>
            <a:ext cx="11239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16" descr="200px-John_Searle_2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713" y="4495800"/>
            <a:ext cx="11826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idx="4294967295"/>
          </p:nvPr>
        </p:nvSpPr>
        <p:spPr>
          <a:xfrm>
            <a:off x="838200" y="0"/>
            <a:ext cx="8229600" cy="762000"/>
          </a:xfrm>
        </p:spPr>
        <p:txBody>
          <a:bodyPr/>
          <a:lstStyle/>
          <a:p>
            <a:pPr eaLnBrk="1" hangingPunct="1"/>
            <a:r>
              <a:rPr lang="en-US" altLang="zh-CN" sz="3600">
                <a:ea typeface="宋体" panose="02010600030101010101" pitchFamily="2" charset="-122"/>
              </a:rPr>
              <a:t>Turing test</a:t>
            </a:r>
            <a:endParaRPr lang="en-US" altLang="zh-CN" sz="3600">
              <a:ea typeface="宋体" panose="02010600030101010101" pitchFamily="2" charset="-122"/>
            </a:endParaRPr>
          </a:p>
        </p:txBody>
      </p:sp>
      <p:sp>
        <p:nvSpPr>
          <p:cNvPr id="38915" name="Rectangle 3"/>
          <p:cNvSpPr>
            <a:spLocks noGrp="1" noRot="1" noChangeArrowheads="1"/>
          </p:cNvSpPr>
          <p:nvPr>
            <p:ph type="body" idx="4294967295"/>
          </p:nvPr>
        </p:nvSpPr>
        <p:spPr>
          <a:xfrm>
            <a:off x="403225" y="1066800"/>
            <a:ext cx="8435975" cy="5486400"/>
          </a:xfrm>
        </p:spPr>
        <p:txBody>
          <a:bodyPr/>
          <a:lstStyle/>
          <a:p>
            <a:pPr eaLnBrk="1" hangingPunct="1"/>
            <a:r>
              <a:rPr lang="en-US" altLang="zh-CN">
                <a:ea typeface="宋体" panose="02010600030101010101" pitchFamily="2" charset="-122"/>
              </a:rPr>
              <a:t>When does a system behave intelligently? </a:t>
            </a:r>
            <a:endParaRPr lang="en-US" altLang="zh-CN">
              <a:ea typeface="宋体" panose="02010600030101010101" pitchFamily="2" charset="-122"/>
            </a:endParaRPr>
          </a:p>
          <a:p>
            <a:pPr lvl="1" eaLnBrk="1" hangingPunct="1"/>
            <a:r>
              <a:rPr kumimoji="0" lang="en-US" altLang="zh-CN" sz="2400">
                <a:latin typeface="Arial" panose="020B0604020202020204" pitchFamily="34" charset="0"/>
                <a:ea typeface="宋体" panose="02010600030101010101" pitchFamily="2" charset="-122"/>
              </a:rPr>
              <a:t>A. M. Turing (1950) Computing Machinery and Intelligence. Mind 49: 433-460. </a:t>
            </a:r>
            <a:endParaRPr kumimoji="0" lang="en-US" altLang="zh-CN" sz="2400">
              <a:latin typeface="Arial" panose="020B0604020202020204" pitchFamily="34" charset="0"/>
              <a:ea typeface="宋体" panose="02010600030101010101" pitchFamily="2" charset="-122"/>
            </a:endParaRPr>
          </a:p>
          <a:p>
            <a:pPr lvl="1" eaLnBrk="1" hangingPunct="1"/>
            <a:r>
              <a:rPr kumimoji="0" lang="en-US" altLang="zh-CN" sz="2400" i="1">
                <a:solidFill>
                  <a:srgbClr val="FF0000"/>
                </a:solidFill>
                <a:latin typeface="Arial" panose="020B0604020202020204" pitchFamily="34" charset="0"/>
                <a:ea typeface="宋体" panose="02010600030101010101" pitchFamily="2" charset="-122"/>
              </a:rPr>
              <a:t>Operational test of intelligence</a:t>
            </a:r>
            <a:r>
              <a:rPr kumimoji="0" lang="en-US" altLang="zh-CN" sz="2400">
                <a:latin typeface="Arial" panose="020B0604020202020204" pitchFamily="34" charset="0"/>
                <a:ea typeface="宋体" panose="02010600030101010101" pitchFamily="2" charset="-122"/>
              </a:rPr>
              <a:t>: imitation game</a:t>
            </a:r>
            <a:endParaRPr kumimoji="0" lang="en-US" altLang="zh-CN" sz="2400">
              <a:latin typeface="Arial" panose="020B0604020202020204" pitchFamily="34" charset="0"/>
              <a:ea typeface="宋体" panose="02010600030101010101" pitchFamily="2" charset="-122"/>
            </a:endParaRPr>
          </a:p>
          <a:p>
            <a:pPr lvl="1" eaLnBrk="1" hangingPunct="1"/>
            <a:endParaRPr kumimoji="0" lang="en-US" altLang="zh-CN" sz="2700">
              <a:latin typeface="Arial" panose="020B0604020202020204" pitchFamily="34" charset="0"/>
              <a:ea typeface="宋体" panose="02010600030101010101" pitchFamily="2" charset="-122"/>
            </a:endParaRPr>
          </a:p>
          <a:p>
            <a:pPr lvl="1" eaLnBrk="1" hangingPunct="1"/>
            <a:endParaRPr kumimoji="0" lang="en-US" altLang="zh-CN" sz="2700">
              <a:latin typeface="Arial" panose="020B0604020202020204" pitchFamily="34" charset="0"/>
              <a:ea typeface="宋体" panose="02010600030101010101" pitchFamily="2" charset="-122"/>
            </a:endParaRPr>
          </a:p>
          <a:p>
            <a:pPr lvl="1" eaLnBrk="1" hangingPunct="1"/>
            <a:endParaRPr kumimoji="0" lang="en-US" altLang="zh-CN" sz="2700">
              <a:latin typeface="Arial" panose="020B0604020202020204" pitchFamily="34" charset="0"/>
              <a:ea typeface="宋体" panose="02010600030101010101" pitchFamily="2" charset="-122"/>
            </a:endParaRPr>
          </a:p>
          <a:p>
            <a:pPr lvl="1" eaLnBrk="1" hangingPunct="1"/>
            <a:endParaRPr kumimoji="0" lang="en-US" altLang="zh-CN" sz="2700">
              <a:latin typeface="Arial" panose="020B0604020202020204" pitchFamily="34" charset="0"/>
              <a:ea typeface="宋体" panose="02010600030101010101" pitchFamily="2" charset="-122"/>
            </a:endParaRPr>
          </a:p>
          <a:p>
            <a:pPr lvl="1" eaLnBrk="1" hangingPunct="1"/>
            <a:r>
              <a:rPr kumimoji="0" lang="en-US" altLang="zh-CN" sz="2700">
                <a:latin typeface="Arial" panose="020B0604020202020204" pitchFamily="34" charset="0"/>
                <a:ea typeface="宋体" panose="02010600030101010101" pitchFamily="2" charset="-122"/>
              </a:rPr>
              <a:t>Requires the collaboration of major components of AI: knowledge, reasoning, language understanding, learning, </a:t>
            </a:r>
            <a:r>
              <a:rPr kumimoji="0" lang="en-US" altLang="zh-CN" sz="2700">
                <a:latin typeface="Verdana" panose="020B0604030504040204" pitchFamily="34" charset="0"/>
                <a:ea typeface="宋体" panose="02010600030101010101" pitchFamily="2" charset="-122"/>
              </a:rPr>
              <a:t>…</a:t>
            </a:r>
            <a:endParaRPr kumimoji="0" lang="en-US" altLang="zh-CN">
              <a:latin typeface="Arial" panose="020B0604020202020204" pitchFamily="34" charset="0"/>
              <a:ea typeface="宋体" panose="02010600030101010101" pitchFamily="2" charset="-122"/>
            </a:endParaRPr>
          </a:p>
        </p:txBody>
      </p:sp>
      <p:pic>
        <p:nvPicPr>
          <p:cNvPr id="38916" name="Picture 4" descr="tur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2600" y="3505200"/>
            <a:ext cx="4648200"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idx="4294967295"/>
          </p:nvPr>
        </p:nvSpPr>
        <p:spPr>
          <a:xfrm>
            <a:off x="914400" y="0"/>
            <a:ext cx="8229600" cy="762000"/>
          </a:xfrm>
        </p:spPr>
        <p:txBody>
          <a:bodyPr/>
          <a:lstStyle/>
          <a:p>
            <a:pPr eaLnBrk="1" hangingPunct="1"/>
            <a:r>
              <a:rPr lang="en-US" altLang="zh-CN" sz="3600">
                <a:ea typeface="宋体" panose="02010600030101010101" pitchFamily="2" charset="-122"/>
              </a:rPr>
              <a:t>Chinese Room Argument</a:t>
            </a:r>
            <a:endParaRPr lang="en-US" altLang="zh-CN" sz="3600">
              <a:ea typeface="宋体" panose="02010600030101010101" pitchFamily="2" charset="-122"/>
            </a:endParaRPr>
          </a:p>
        </p:txBody>
      </p:sp>
      <p:sp>
        <p:nvSpPr>
          <p:cNvPr id="40963" name="Rectangle 3"/>
          <p:cNvSpPr>
            <a:spLocks noGrp="1" noRot="1" noChangeArrowheads="1"/>
          </p:cNvSpPr>
          <p:nvPr>
            <p:ph type="body" idx="4294967295"/>
          </p:nvPr>
        </p:nvSpPr>
        <p:spPr>
          <a:xfrm>
            <a:off x="3962400" y="5029200"/>
            <a:ext cx="5029200" cy="1295400"/>
          </a:xfrm>
        </p:spPr>
        <p:txBody>
          <a:bodyPr/>
          <a:lstStyle/>
          <a:p>
            <a:pPr marL="0" indent="0" algn="just" eaLnBrk="1" hangingPunct="1">
              <a:lnSpc>
                <a:spcPct val="80000"/>
              </a:lnSpc>
              <a:spcBef>
                <a:spcPct val="0"/>
              </a:spcBef>
              <a:buFont typeface="Wingdings" panose="05000000000000000000" pitchFamily="2" charset="2"/>
              <a:buNone/>
            </a:pPr>
            <a:r>
              <a:rPr lang="en-US" altLang="zh-CN" sz="800">
                <a:latin typeface="Times New Roman" panose="02020603050405020304" pitchFamily="18" charset="0"/>
                <a:ea typeface="宋体" panose="02010600030101010101" pitchFamily="2" charset="-122"/>
              </a:rPr>
              <a:t> </a:t>
            </a:r>
            <a:endParaRPr lang="en-US" altLang="zh-CN" sz="800">
              <a:latin typeface="Times New Roman" panose="02020603050405020304" pitchFamily="18" charset="0"/>
              <a:ea typeface="宋体" panose="02010600030101010101" pitchFamily="2" charset="-122"/>
            </a:endParaRPr>
          </a:p>
          <a:p>
            <a:pPr marL="0" indent="0" eaLnBrk="1" hangingPunct="1">
              <a:lnSpc>
                <a:spcPct val="80000"/>
              </a:lnSpc>
            </a:pPr>
            <a:r>
              <a:rPr lang="en-US" altLang="zh-CN" sz="18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Therefore,</a:t>
            </a: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Searle says (1980):</a:t>
            </a:r>
            <a:endParaRPr lang="en-US" altLang="zh-CN" sz="2400">
              <a:latin typeface="Times New Roman" panose="02020603050405020304" pitchFamily="18" charset="0"/>
              <a:ea typeface="宋体" panose="02010600030101010101" pitchFamily="2" charset="-122"/>
            </a:endParaRPr>
          </a:p>
          <a:p>
            <a:pPr marL="0" indent="0" eaLnBrk="1" hangingPunct="1">
              <a:lnSpc>
                <a:spcPct val="80000"/>
              </a:lnSpc>
              <a:spcBef>
                <a:spcPct val="0"/>
              </a:spcBef>
              <a:buFont typeface="Wingdings" panose="05000000000000000000" pitchFamily="2" charset="2"/>
              <a:buNone/>
            </a:pPr>
            <a:r>
              <a:rPr lang="en-US" altLang="zh-CN" sz="2200">
                <a:solidFill>
                  <a:srgbClr val="FF0000"/>
                </a:solidFill>
                <a:latin typeface="Times New Roman" panose="02020603050405020304" pitchFamily="18" charset="0"/>
                <a:ea typeface="宋体" panose="02010600030101010101" pitchFamily="2" charset="-122"/>
              </a:rPr>
              <a:t>- </a:t>
            </a:r>
            <a:r>
              <a:rPr lang="en-US" altLang="zh-CN" sz="2200" i="1">
                <a:solidFill>
                  <a:srgbClr val="FF0000"/>
                </a:solidFill>
                <a:latin typeface="Times New Roman" panose="02020603050405020304" pitchFamily="18" charset="0"/>
                <a:ea typeface="宋体" panose="02010600030101010101" pitchFamily="2" charset="-122"/>
              </a:rPr>
              <a:t>the idea of a non-biological machine being intelligent is incoherent</a:t>
            </a:r>
            <a:endParaRPr lang="en-US" altLang="zh-CN" sz="2200" i="1">
              <a:solidFill>
                <a:srgbClr val="FF0000"/>
              </a:solidFill>
              <a:latin typeface="Times New Roman" panose="02020603050405020304" pitchFamily="18" charset="0"/>
              <a:ea typeface="宋体" panose="02010600030101010101" pitchFamily="2" charset="-122"/>
            </a:endParaRPr>
          </a:p>
        </p:txBody>
      </p:sp>
      <p:pic>
        <p:nvPicPr>
          <p:cNvPr id="40964" name="Picture 5" descr="chinese-roo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38600" y="2057400"/>
            <a:ext cx="472440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 Box 6"/>
          <p:cNvSpPr txBox="1">
            <a:spLocks noChangeArrowheads="1"/>
          </p:cNvSpPr>
          <p:nvPr/>
        </p:nvSpPr>
        <p:spPr bwMode="auto">
          <a:xfrm>
            <a:off x="304800" y="1219200"/>
            <a:ext cx="35052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Clr>
                <a:schemeClr val="folHlink"/>
              </a:buClr>
              <a:buSzPct val="85000"/>
              <a:buFont typeface="Wingdings 2" panose="05020102010507070707" pitchFamily="18" charset="2"/>
              <a:buNone/>
            </a:pPr>
            <a:r>
              <a:rPr lang="en-US" altLang="zh-CN" sz="2000" b="0">
                <a:latin typeface="Arial" panose="020B0604020202020204" pitchFamily="34" charset="0"/>
              </a:rPr>
              <a:t>A man is in a room with a book of rules. Chinese sentences are passed under the door to him. The man looks up in his book of rules how to process the sentences. Eventually the rules tell him to copy some Chinese characters onto paper and pass the resulting Chinese sentences as a reply to the message he has received. The dialog continues. To follow these rules the man need not understand Chinese.</a:t>
            </a:r>
            <a:endParaRPr lang="zh-CN" altLang="en-US" sz="2000" b="0">
              <a:latin typeface="Arial" panose="020B0604020202020204" pitchFamily="34" charset="0"/>
            </a:endParaRPr>
          </a:p>
        </p:txBody>
      </p:sp>
      <p:sp>
        <p:nvSpPr>
          <p:cNvPr id="40966" name="矩形 1"/>
          <p:cNvSpPr>
            <a:spLocks noChangeArrowheads="1"/>
          </p:cNvSpPr>
          <p:nvPr/>
        </p:nvSpPr>
        <p:spPr bwMode="auto">
          <a:xfrm>
            <a:off x="3886200" y="1143000"/>
            <a:ext cx="5029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 typeface="Arial" panose="020B0604020202020204" pitchFamily="34" charset="0"/>
              <a:buNone/>
            </a:pPr>
            <a:r>
              <a:rPr lang="en-US" altLang="zh-CN" sz="2400" baseline="30000"/>
              <a:t>Searle, John. R. (1980) Minds, brains, and programs. </a:t>
            </a:r>
            <a:r>
              <a:rPr lang="en-US" altLang="zh-CN" sz="2400" i="1" baseline="30000"/>
              <a:t>Behavioral and Brain Sciences 3 (3): 417-457</a:t>
            </a:r>
            <a:endParaRPr lang="zh-CN" altLang="en-US" sz="2400" b="0"/>
          </a:p>
        </p:txBody>
      </p:sp>
    </p:spTree>
  </p:cSld>
  <p:clrMapOvr>
    <a:masterClrMapping/>
  </p:clrMapOvr>
</p:sld>
</file>

<file path=ppt/tags/tag1.xml><?xml version="1.0" encoding="utf-8"?>
<p:tagLst xmlns:p="http://schemas.openxmlformats.org/presentationml/2006/main">
  <p:tag name="COMMONDATA" val="eyJoZGlkIjoiOThkMDA2MjBiODYzMmZjODBjODlkNTdjNmY5NDNiZTMifQ=="/>
</p:tagLst>
</file>

<file path=ppt/theme/theme1.xml><?xml version="1.0" encoding="utf-8"?>
<a:theme xmlns:a="http://schemas.openxmlformats.org/drawingml/2006/main" name="Default Design">
  <a:themeElements>
    <a:clrScheme name="Default Design 1">
      <a:dk1>
        <a:srgbClr val="000066"/>
      </a:dk1>
      <a:lt1>
        <a:srgbClr val="FFFFFF"/>
      </a:lt1>
      <a:dk2>
        <a:srgbClr val="003399"/>
      </a:dk2>
      <a:lt2>
        <a:srgbClr val="DDDDDD"/>
      </a:lt2>
      <a:accent1>
        <a:srgbClr val="1D6AB7"/>
      </a:accent1>
      <a:accent2>
        <a:srgbClr val="20A286"/>
      </a:accent2>
      <a:accent3>
        <a:srgbClr val="FFFFFF"/>
      </a:accent3>
      <a:accent4>
        <a:srgbClr val="000056"/>
      </a:accent4>
      <a:accent5>
        <a:srgbClr val="ABB9D8"/>
      </a:accent5>
      <a:accent6>
        <a:srgbClr val="1C9279"/>
      </a:accent6>
      <a:hlink>
        <a:srgbClr val="9999FF"/>
      </a:hlink>
      <a:folHlink>
        <a:srgbClr val="93B5CF"/>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66"/>
        </a:dk1>
        <a:lt1>
          <a:srgbClr val="FFFFFF"/>
        </a:lt1>
        <a:dk2>
          <a:srgbClr val="003399"/>
        </a:dk2>
        <a:lt2>
          <a:srgbClr val="DDDDDD"/>
        </a:lt2>
        <a:accent1>
          <a:srgbClr val="1D6AB7"/>
        </a:accent1>
        <a:accent2>
          <a:srgbClr val="20A286"/>
        </a:accent2>
        <a:accent3>
          <a:srgbClr val="FFFFFF"/>
        </a:accent3>
        <a:accent4>
          <a:srgbClr val="000056"/>
        </a:accent4>
        <a:accent5>
          <a:srgbClr val="ABB9D8"/>
        </a:accent5>
        <a:accent6>
          <a:srgbClr val="1C9279"/>
        </a:accent6>
        <a:hlink>
          <a:srgbClr val="9999FF"/>
        </a:hlink>
        <a:folHlink>
          <a:srgbClr val="93B5CF"/>
        </a:folHlink>
      </a:clrScheme>
      <a:clrMap bg1="lt1" tx1="dk1" bg2="lt2" tx2="dk2" accent1="accent1" accent2="accent2" accent3="accent3" accent4="accent4" accent5="accent5" accent6="accent6" hlink="hlink" folHlink="folHlink"/>
    </a:extraClrScheme>
    <a:extraClrScheme>
      <a:clrScheme name="Default Design 2">
        <a:dk1>
          <a:srgbClr val="747DD0"/>
        </a:dk1>
        <a:lt1>
          <a:srgbClr val="FFFFFF"/>
        </a:lt1>
        <a:dk2>
          <a:srgbClr val="000000"/>
        </a:dk2>
        <a:lt2>
          <a:srgbClr val="B2B2B2"/>
        </a:lt2>
        <a:accent1>
          <a:srgbClr val="2A359C"/>
        </a:accent1>
        <a:accent2>
          <a:srgbClr val="D3746D"/>
        </a:accent2>
        <a:accent3>
          <a:srgbClr val="FFFFFF"/>
        </a:accent3>
        <a:accent4>
          <a:srgbClr val="626AB1"/>
        </a:accent4>
        <a:accent5>
          <a:srgbClr val="ACAECB"/>
        </a:accent5>
        <a:accent6>
          <a:srgbClr val="BF6862"/>
        </a:accent6>
        <a:hlink>
          <a:srgbClr val="459EA7"/>
        </a:hlink>
        <a:folHlink>
          <a:srgbClr val="5B9ED1"/>
        </a:folHlink>
      </a:clrScheme>
      <a:clrMap bg1="lt1" tx1="dk1" bg2="lt2" tx2="dk2" accent1="accent1" accent2="accent2" accent3="accent3" accent4="accent4" accent5="accent5" accent6="accent6" hlink="hlink" folHlink="folHlink"/>
    </a:extraClrScheme>
    <a:extraClrScheme>
      <a:clrScheme name="Default Design 3">
        <a:dk1>
          <a:srgbClr val="245478"/>
        </a:dk1>
        <a:lt1>
          <a:srgbClr val="FFFFFF"/>
        </a:lt1>
        <a:dk2>
          <a:srgbClr val="003366"/>
        </a:dk2>
        <a:lt2>
          <a:srgbClr val="DDDDDD"/>
        </a:lt2>
        <a:accent1>
          <a:srgbClr val="258B99"/>
        </a:accent1>
        <a:accent2>
          <a:srgbClr val="FF9900"/>
        </a:accent2>
        <a:accent3>
          <a:srgbClr val="FFFFFF"/>
        </a:accent3>
        <a:accent4>
          <a:srgbClr val="1D4665"/>
        </a:accent4>
        <a:accent5>
          <a:srgbClr val="ACC4CA"/>
        </a:accent5>
        <a:accent6>
          <a:srgbClr val="E78A00"/>
        </a:accent6>
        <a:hlink>
          <a:srgbClr val="B1B448"/>
        </a:hlink>
        <a:folHlink>
          <a:srgbClr val="608DA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11008</Words>
  <Application>WPS 演示</Application>
  <PresentationFormat>全屏显示(4:3)</PresentationFormat>
  <Paragraphs>499</Paragraphs>
  <Slides>44</Slides>
  <Notes>31</Notes>
  <HiddenSlides>0</HiddenSlides>
  <MMClips>4</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27</vt:i4>
      </vt:variant>
      <vt:variant>
        <vt:lpstr>幻灯片标题</vt:lpstr>
      </vt:variant>
      <vt:variant>
        <vt:i4>44</vt:i4>
      </vt:variant>
    </vt:vector>
  </HeadingPairs>
  <TitlesOfParts>
    <vt:vector size="89" baseType="lpstr">
      <vt:lpstr>Arial</vt:lpstr>
      <vt:lpstr>宋体</vt:lpstr>
      <vt:lpstr>Wingdings</vt:lpstr>
      <vt:lpstr>Verdana</vt:lpstr>
      <vt:lpstr>Times New Roman</vt:lpstr>
      <vt:lpstr>楷体_GB2312</vt:lpstr>
      <vt:lpstr>CMTI12</vt:lpstr>
      <vt:lpstr>kiloji - B</vt:lpstr>
      <vt:lpstr>Wingdings 2</vt:lpstr>
      <vt:lpstr>微软雅黑</vt:lpstr>
      <vt:lpstr>Arial Unicode MS</vt:lpstr>
      <vt:lpstr>Garamond</vt:lpstr>
      <vt:lpstr>Comic Sans MS</vt:lpstr>
      <vt:lpstr>Century Gothic</vt:lpstr>
      <vt:lpstr>Lucida Bright</vt:lpstr>
      <vt:lpstr>Abadi MT Condensed Extra Bold</vt:lpstr>
      <vt:lpstr>华文新魏</vt:lpstr>
      <vt:lpstr>Default Design</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Photoshop.Image.6</vt:lpstr>
      <vt:lpstr>人工智能  Artificial Intelligence (AI) 2023-2024</vt:lpstr>
      <vt:lpstr>About Course</vt:lpstr>
      <vt:lpstr>AI is always developing</vt:lpstr>
      <vt:lpstr>AI is always developing</vt:lpstr>
      <vt:lpstr>PartⅠ: Philosophy in AI</vt:lpstr>
      <vt:lpstr>What is Intelligence, anyway??</vt:lpstr>
      <vt:lpstr>How to measure Machine Intelligence?</vt:lpstr>
      <vt:lpstr>Turing test</vt:lpstr>
      <vt:lpstr>Chinese Room Argument</vt:lpstr>
      <vt:lpstr>Goals of AI</vt:lpstr>
      <vt:lpstr>What is AI, anyway??</vt:lpstr>
      <vt:lpstr>Part Ⅱ: Approaches to AI</vt:lpstr>
      <vt:lpstr>PowerPoint 演示文稿</vt:lpstr>
      <vt:lpstr>1. Symbolic AI</vt:lpstr>
      <vt:lpstr>PowerPoint 演示文稿</vt:lpstr>
      <vt:lpstr>PowerPoint 演示文稿</vt:lpstr>
      <vt:lpstr>2. Learning Approach</vt:lpstr>
      <vt:lpstr>Tasks of Machine Learning</vt:lpstr>
      <vt:lpstr>PowerPoint 演示文稿</vt:lpstr>
      <vt:lpstr>Kinds of Learning</vt:lpstr>
      <vt:lpstr>Kinds of Learning</vt:lpstr>
      <vt:lpstr>Kinds of Learning contd.</vt:lpstr>
      <vt:lpstr>3. Nouvelle AI</vt:lpstr>
      <vt:lpstr>Example of Nouvelle AI</vt:lpstr>
      <vt:lpstr>PowerPoint 演示文稿</vt:lpstr>
      <vt:lpstr>4. Computational Swarm Intelligence </vt:lpstr>
      <vt:lpstr>Computational Beauty in Nature </vt:lpstr>
      <vt:lpstr>Observations</vt:lpstr>
      <vt:lpstr>Computational Simulation</vt:lpstr>
      <vt:lpstr>5. Connectionism</vt:lpstr>
      <vt:lpstr>PowerPoint 演示文稿</vt:lpstr>
      <vt:lpstr>Artificial Brain</vt:lpstr>
      <vt:lpstr>Neuromorphic chip from Stanford </vt:lpstr>
      <vt:lpstr>Neuromorphic Computing </vt:lpstr>
      <vt:lpstr>6. Evolutionary Computation</vt:lpstr>
      <vt:lpstr>PowerPoint 演示文稿</vt:lpstr>
      <vt:lpstr>PowerPoint 演示文稿</vt:lpstr>
      <vt:lpstr>PowerPoint 演示文稿</vt:lpstr>
      <vt:lpstr>Example: Forming body plans with evolution</vt:lpstr>
      <vt:lpstr>Artificial Life (Alife)</vt:lpstr>
      <vt:lpstr>Artificial Life and Evolutionary</vt:lpstr>
      <vt:lpstr>线上学习</vt:lpstr>
      <vt:lpstr>课堂学习</vt:lpstr>
      <vt:lpstr>PowerPoint 演示文稿</vt:lpstr>
    </vt:vector>
  </TitlesOfParts>
  <Company>NUS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Min-Yen Kan</dc:creator>
  <cp:lastModifiedBy>张鹏杰</cp:lastModifiedBy>
  <cp:revision>596</cp:revision>
  <dcterms:created xsi:type="dcterms:W3CDTF">2003-12-17T02:04:00Z</dcterms:created>
  <dcterms:modified xsi:type="dcterms:W3CDTF">2023-09-12T12:17:26Z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A890968407F94ADF94BCDBD848E978A8_12</vt:lpwstr>
  </property>
</Properties>
</file>